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06" r:id="rId2"/>
    <p:sldId id="307" r:id="rId3"/>
    <p:sldId id="308" r:id="rId4"/>
    <p:sldId id="309" r:id="rId5"/>
  </p:sldIdLst>
  <p:sldSz cx="7561263" cy="10693400"/>
  <p:notesSz cx="9866313" cy="142954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86751DE-420A-4A19-9861-5755B6B167E3}">
          <p14:sldIdLst>
            <p14:sldId id="306"/>
            <p14:sldId id="307"/>
            <p14:sldId id="308"/>
            <p14:sldId id="309"/>
          </p14:sldIdLst>
        </p14:section>
        <p14:section name="タイトルなしのセクション" id="{25619AB9-2997-451A-8A7F-C9C206C4DACD}">
          <p14:sldIdLst/>
        </p14:section>
      </p14:sectionLst>
    </p:ex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EB"/>
    <a:srgbClr val="F7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884" y="-69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4275401" cy="714771"/>
          </a:xfrm>
          <a:prstGeom prst="rect">
            <a:avLst/>
          </a:prstGeom>
        </p:spPr>
        <p:txBody>
          <a:bodyPr vert="horz" lIns="137978" tIns="68988" rIns="137978" bIns="68988"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8628" y="5"/>
            <a:ext cx="4275401" cy="714771"/>
          </a:xfrm>
          <a:prstGeom prst="rect">
            <a:avLst/>
          </a:prstGeom>
        </p:spPr>
        <p:txBody>
          <a:bodyPr vert="horz" lIns="137978" tIns="68988" rIns="137978" bIns="68988" rtlCol="0"/>
          <a:lstStyle>
            <a:lvl1pPr algn="r">
              <a:defRPr sz="1700"/>
            </a:lvl1pPr>
          </a:lstStyle>
          <a:p>
            <a:fld id="{97D140FB-7640-4F5B-9F04-DF15CDA1FA8A}" type="datetimeFigureOut">
              <a:rPr kumimoji="1" lang="ja-JP" altLang="en-US" smtClean="0"/>
              <a:t>2025/10/4</a:t>
            </a:fld>
            <a:endParaRPr kumimoji="1" lang="ja-JP" altLang="en-US"/>
          </a:p>
        </p:txBody>
      </p:sp>
      <p:sp>
        <p:nvSpPr>
          <p:cNvPr id="4" name="スライド イメージ プレースホルダー 3"/>
          <p:cNvSpPr>
            <a:spLocks noGrp="1" noRot="1" noChangeAspect="1"/>
          </p:cNvSpPr>
          <p:nvPr>
            <p:ph type="sldImg" idx="2"/>
          </p:nvPr>
        </p:nvSpPr>
        <p:spPr>
          <a:xfrm>
            <a:off x="3036888" y="1071563"/>
            <a:ext cx="3792537" cy="5364162"/>
          </a:xfrm>
          <a:prstGeom prst="rect">
            <a:avLst/>
          </a:prstGeom>
          <a:noFill/>
          <a:ln w="12700">
            <a:solidFill>
              <a:prstClr val="black"/>
            </a:solidFill>
          </a:ln>
        </p:spPr>
        <p:txBody>
          <a:bodyPr vert="horz" lIns="137978" tIns="68988" rIns="137978" bIns="68988" rtlCol="0" anchor="ctr"/>
          <a:lstStyle/>
          <a:p>
            <a:endParaRPr lang="ja-JP" altLang="en-US"/>
          </a:p>
        </p:txBody>
      </p:sp>
      <p:sp>
        <p:nvSpPr>
          <p:cNvPr id="5" name="ノート プレースホルダー 4"/>
          <p:cNvSpPr>
            <a:spLocks noGrp="1"/>
          </p:cNvSpPr>
          <p:nvPr>
            <p:ph type="body" sz="quarter" idx="3"/>
          </p:nvPr>
        </p:nvSpPr>
        <p:spPr>
          <a:xfrm>
            <a:off x="986632" y="6790339"/>
            <a:ext cx="7893050" cy="6432947"/>
          </a:xfrm>
          <a:prstGeom prst="rect">
            <a:avLst/>
          </a:prstGeom>
        </p:spPr>
        <p:txBody>
          <a:bodyPr vert="horz" lIns="137978" tIns="68988" rIns="137978" bIns="689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13578192"/>
            <a:ext cx="4275401" cy="714771"/>
          </a:xfrm>
          <a:prstGeom prst="rect">
            <a:avLst/>
          </a:prstGeom>
        </p:spPr>
        <p:txBody>
          <a:bodyPr vert="horz" lIns="137978" tIns="68988" rIns="137978" bIns="68988"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8628" y="13578192"/>
            <a:ext cx="4275401" cy="714771"/>
          </a:xfrm>
          <a:prstGeom prst="rect">
            <a:avLst/>
          </a:prstGeom>
        </p:spPr>
        <p:txBody>
          <a:bodyPr vert="horz" lIns="137978" tIns="68988" rIns="137978" bIns="68988" rtlCol="0" anchor="b"/>
          <a:lstStyle>
            <a:lvl1pPr algn="r">
              <a:defRPr sz="1700"/>
            </a:lvl1pPr>
          </a:lstStyle>
          <a:p>
            <a:fld id="{D2B81A7A-9E12-4043-B37B-047C200EA86B}" type="slidenum">
              <a:rPr kumimoji="1" lang="ja-JP" altLang="en-US" smtClean="0"/>
              <a:t>‹#›</a:t>
            </a:fld>
            <a:endParaRPr kumimoji="1" lang="ja-JP" altLang="en-US"/>
          </a:p>
        </p:txBody>
      </p:sp>
    </p:spTree>
    <p:extLst>
      <p:ext uri="{BB962C8B-B14F-4D97-AF65-F5344CB8AC3E}">
        <p14:creationId xmlns:p14="http://schemas.microsoft.com/office/powerpoint/2010/main" val="3469660922"/>
      </p:ext>
    </p:extLst>
  </p:cSld>
  <p:clrMap bg1="lt1" tx1="dk1" bg2="lt2" tx2="dk2" accent1="accent1" accent2="accent2" accent3="accent3" accent4="accent4" accent5="accent5" accent6="accent6" hlink="hlink" folHlink="folHlink"/>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B81A7A-9E12-4043-B37B-047C200EA86B}" type="slidenum">
              <a:rPr kumimoji="1" lang="ja-JP" altLang="en-US" smtClean="0"/>
              <a:t>3</a:t>
            </a:fld>
            <a:endParaRPr kumimoji="1" lang="ja-JP" altLang="en-US"/>
          </a:p>
        </p:txBody>
      </p:sp>
    </p:spTree>
    <p:extLst>
      <p:ext uri="{BB962C8B-B14F-4D97-AF65-F5344CB8AC3E}">
        <p14:creationId xmlns:p14="http://schemas.microsoft.com/office/powerpoint/2010/main" val="7964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B81A7A-9E12-4043-B37B-047C200EA86B}" type="slidenum">
              <a:rPr kumimoji="1" lang="ja-JP" altLang="en-US" smtClean="0"/>
              <a:t>4</a:t>
            </a:fld>
            <a:endParaRPr kumimoji="1" lang="ja-JP" altLang="en-US"/>
          </a:p>
        </p:txBody>
      </p:sp>
    </p:spTree>
    <p:extLst>
      <p:ext uri="{BB962C8B-B14F-4D97-AF65-F5344CB8AC3E}">
        <p14:creationId xmlns:p14="http://schemas.microsoft.com/office/powerpoint/2010/main" val="131748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831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45083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28234"/>
            <a:ext cx="4977831" cy="91240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5565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5393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1"/>
            <a:ext cx="6427074" cy="233918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406896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064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3"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3963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4003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21251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4"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4" cy="731458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9399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2025/10/4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5949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6CF16DB3-4AF3-4DB5-8E8B-E77E425799AC}" type="datetimeFigureOut">
              <a:rPr kumimoji="1" lang="ja-JP" altLang="en-US" smtClean="0"/>
              <a:t>2025/10/4</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23104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2C305D6B-A1BF-C224-BC36-4A8F44E3F61A}"/>
              </a:ext>
            </a:extLst>
          </p:cNvPr>
          <p:cNvSpPr txBox="1">
            <a:spLocks/>
          </p:cNvSpPr>
          <p:nvPr/>
        </p:nvSpPr>
        <p:spPr>
          <a:xfrm>
            <a:off x="529790" y="1780930"/>
            <a:ext cx="6867366" cy="410562"/>
          </a:xfrm>
          <a:prstGeom prst="rect">
            <a:avLst/>
          </a:prstGeom>
        </p:spPr>
        <p:txBody>
          <a:bodyPr lIns="103693" tIns="51846" rIns="103693" bIns="51846" anchor="ctr">
            <a:normAutofit/>
          </a:bodyP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lnSpc>
                <a:spcPts val="1700"/>
              </a:lnSpc>
              <a:spcBef>
                <a:spcPts val="0"/>
              </a:spcBef>
              <a:spcAft>
                <a:spcPts val="0"/>
              </a:spcAft>
              <a:defRPr/>
            </a:pPr>
            <a:endParaRPr lang="ja-JP" altLang="en-US" sz="1200" dirty="0">
              <a:latin typeface="HGSｺﾞｼｯｸM" panose="020B0600000000000000" pitchFamily="50" charset="-128"/>
              <a:ea typeface="HGSｺﾞｼｯｸM" panose="020B0600000000000000" pitchFamily="50" charset="-128"/>
            </a:endParaRPr>
          </a:p>
        </p:txBody>
      </p:sp>
      <p:sp>
        <p:nvSpPr>
          <p:cNvPr id="28" name="正方形/長方形 27">
            <a:extLst>
              <a:ext uri="{FF2B5EF4-FFF2-40B4-BE49-F238E27FC236}">
                <a16:creationId xmlns:a16="http://schemas.microsoft.com/office/drawing/2014/main" id="{331CA64D-43FB-6C13-C8C2-9B1B9460A95E}"/>
              </a:ext>
            </a:extLst>
          </p:cNvPr>
          <p:cNvSpPr/>
          <p:nvPr/>
        </p:nvSpPr>
        <p:spPr>
          <a:xfrm>
            <a:off x="151875" y="4402183"/>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タイトル 1">
            <a:extLst>
              <a:ext uri="{FF2B5EF4-FFF2-40B4-BE49-F238E27FC236}">
                <a16:creationId xmlns:a16="http://schemas.microsoft.com/office/drawing/2014/main" id="{1774456D-B3DC-BF08-7880-7D816A6B9A76}"/>
              </a:ext>
            </a:extLst>
          </p:cNvPr>
          <p:cNvSpPr txBox="1">
            <a:spLocks/>
          </p:cNvSpPr>
          <p:nvPr/>
        </p:nvSpPr>
        <p:spPr>
          <a:xfrm>
            <a:off x="154964" y="203089"/>
            <a:ext cx="4308475" cy="436563"/>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pPr algn="l"/>
            <a:r>
              <a:rPr lang="ja-JP" altLang="en-US" sz="1800" dirty="0">
                <a:latin typeface="HGSｺﾞｼｯｸE" pitchFamily="50" charset="-128"/>
                <a:ea typeface="HGSｺﾞｼｯｸE" pitchFamily="50" charset="-128"/>
              </a:rPr>
              <a:t>新宿</a:t>
            </a:r>
            <a:r>
              <a:rPr lang="en-US" altLang="ja-JP" sz="1800" dirty="0">
                <a:latin typeface="HGSｺﾞｼｯｸE" pitchFamily="50" charset="-128"/>
                <a:ea typeface="HGSｺﾞｼｯｸE" pitchFamily="50" charset="-128"/>
              </a:rPr>
              <a:t>NPO</a:t>
            </a:r>
            <a:r>
              <a:rPr lang="ja-JP" altLang="en-US" sz="1800" dirty="0">
                <a:latin typeface="HGSｺﾞｼｯｸE" pitchFamily="50" charset="-128"/>
                <a:ea typeface="HGSｺﾞｼｯｸE" pitchFamily="50" charset="-128"/>
              </a:rPr>
              <a:t>協働推進センター　広報誌</a:t>
            </a:r>
          </a:p>
        </p:txBody>
      </p:sp>
      <p:sp>
        <p:nvSpPr>
          <p:cNvPr id="30" name="正方形/長方形 29">
            <a:extLst>
              <a:ext uri="{FF2B5EF4-FFF2-40B4-BE49-F238E27FC236}">
                <a16:creationId xmlns:a16="http://schemas.microsoft.com/office/drawing/2014/main" id="{AAA7A3C3-162D-B0BB-B07A-454842A60533}"/>
              </a:ext>
            </a:extLst>
          </p:cNvPr>
          <p:cNvSpPr/>
          <p:nvPr/>
        </p:nvSpPr>
        <p:spPr>
          <a:xfrm>
            <a:off x="322469" y="2299654"/>
            <a:ext cx="7033051" cy="499817"/>
          </a:xfrm>
          <a:prstGeom prst="rect">
            <a:avLst/>
          </a:prstGeom>
          <a:noFill/>
          <a:ln w="28575">
            <a:solidFill>
              <a:srgbClr val="FF33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31" name="タイトル 1">
            <a:extLst>
              <a:ext uri="{FF2B5EF4-FFF2-40B4-BE49-F238E27FC236}">
                <a16:creationId xmlns:a16="http://schemas.microsoft.com/office/drawing/2014/main" id="{5DDB7F08-A686-5C50-A2FB-CD13323FD96E}"/>
              </a:ext>
            </a:extLst>
          </p:cNvPr>
          <p:cNvSpPr txBox="1">
            <a:spLocks/>
          </p:cNvSpPr>
          <p:nvPr/>
        </p:nvSpPr>
        <p:spPr bwMode="auto">
          <a:xfrm>
            <a:off x="5982252" y="216750"/>
            <a:ext cx="1445267" cy="487690"/>
          </a:xfrm>
          <a:prstGeom prst="rect">
            <a:avLst/>
          </a:prstGeom>
          <a:noFill/>
          <a:ln w="9525">
            <a:noFill/>
            <a:miter lim="800000"/>
            <a:headEnd/>
            <a:tailEnd/>
          </a:ln>
        </p:spPr>
        <p:txBody>
          <a:bodyPr lIns="103693" tIns="51846" rIns="103693" bIns="51846" anchor="ctr"/>
          <a:lstStyle/>
          <a:p>
            <a:pPr algn="ctr"/>
            <a:r>
              <a:rPr lang="en-US" altLang="ja-JP" sz="1800" b="1" dirty="0">
                <a:latin typeface="メイリオ" panose="020B0604030504040204" pitchFamily="50" charset="-128"/>
                <a:ea typeface="メイリオ" panose="020B0604030504040204" pitchFamily="50" charset="-128"/>
                <a:cs typeface="Aharoni" pitchFamily="2" charset="-79"/>
              </a:rPr>
              <a:t>2025/10</a:t>
            </a:r>
          </a:p>
        </p:txBody>
      </p:sp>
      <p:sp>
        <p:nvSpPr>
          <p:cNvPr id="32" name="タイトル 1">
            <a:extLst>
              <a:ext uri="{FF2B5EF4-FFF2-40B4-BE49-F238E27FC236}">
                <a16:creationId xmlns:a16="http://schemas.microsoft.com/office/drawing/2014/main" id="{3EE6B1A4-52F9-E781-7F1F-E3E0996B5F46}"/>
              </a:ext>
            </a:extLst>
          </p:cNvPr>
          <p:cNvSpPr txBox="1">
            <a:spLocks/>
          </p:cNvSpPr>
          <p:nvPr/>
        </p:nvSpPr>
        <p:spPr bwMode="auto">
          <a:xfrm>
            <a:off x="4998340" y="532086"/>
            <a:ext cx="1508125" cy="438150"/>
          </a:xfrm>
          <a:prstGeom prst="rect">
            <a:avLst/>
          </a:prstGeom>
          <a:noFill/>
          <a:ln w="9525">
            <a:noFill/>
            <a:miter lim="800000"/>
            <a:headEnd/>
            <a:tailEnd/>
          </a:ln>
        </p:spPr>
        <p:txBody>
          <a:bodyPr lIns="103650" tIns="51824" rIns="103650" bIns="51824" anchor="ctr"/>
          <a:lstStyle/>
          <a:p>
            <a:r>
              <a:rPr lang="en-US" altLang="ja-JP" sz="1800" b="1" dirty="0">
                <a:latin typeface="メイリオ" panose="020B0604030504040204" pitchFamily="50" charset="-128"/>
                <a:ea typeface="メイリオ" panose="020B0604030504040204" pitchFamily="50" charset="-128"/>
                <a:cs typeface="Aharoni" pitchFamily="2" charset="-79"/>
              </a:rPr>
              <a:t>VOL.148</a:t>
            </a:r>
          </a:p>
        </p:txBody>
      </p:sp>
      <p:sp>
        <p:nvSpPr>
          <p:cNvPr id="33" name="テキスト ボックス 37">
            <a:extLst>
              <a:ext uri="{FF2B5EF4-FFF2-40B4-BE49-F238E27FC236}">
                <a16:creationId xmlns:a16="http://schemas.microsoft.com/office/drawing/2014/main" id="{21741FE0-A02E-6ECF-FEA2-B7E56F52EBA0}"/>
              </a:ext>
            </a:extLst>
          </p:cNvPr>
          <p:cNvSpPr txBox="1">
            <a:spLocks noChangeArrowheads="1"/>
          </p:cNvSpPr>
          <p:nvPr/>
        </p:nvSpPr>
        <p:spPr bwMode="auto">
          <a:xfrm>
            <a:off x="163366" y="2866508"/>
            <a:ext cx="7233790" cy="1015663"/>
          </a:xfrm>
          <a:prstGeom prst="rect">
            <a:avLst/>
          </a:prstGeom>
          <a:noFill/>
          <a:ln w="9525">
            <a:noFill/>
            <a:miter lim="800000"/>
            <a:headEnd/>
            <a:tailEnd/>
          </a:ln>
        </p:spPr>
        <p:txBody>
          <a:bodyPr wrap="square">
            <a:spAutoFit/>
          </a:bodyPr>
          <a:lstStyle/>
          <a:p>
            <a:pPr algn="just"/>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社会課題解決のための活動をしている団体が、寄付や助成金等の活動資金を得るために行う取組にファンドレイジングがあります。</a:t>
            </a:r>
          </a:p>
          <a:p>
            <a:pPr algn="just"/>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8</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水</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に開催した「ファンドレイジング講座」では、講師と受講者が和やかな雰囲気の中、質疑を繰り返しながらファンドレイジングとは何か、寄付や助成金等を得るためには何をすればいいのかなど成功の秘訣を学びました。今号ではその内容の一部を紹介します。</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34" name="直線コネクタ 16">
            <a:extLst>
              <a:ext uri="{FF2B5EF4-FFF2-40B4-BE49-F238E27FC236}">
                <a16:creationId xmlns:a16="http://schemas.microsoft.com/office/drawing/2014/main" id="{33963560-B30D-1F28-C3B1-4AB746460B56}"/>
              </a:ext>
            </a:extLst>
          </p:cNvPr>
          <p:cNvCxnSpPr>
            <a:cxnSpLocks noChangeShapeType="1"/>
          </p:cNvCxnSpPr>
          <p:nvPr/>
        </p:nvCxnSpPr>
        <p:spPr bwMode="auto">
          <a:xfrm>
            <a:off x="199259" y="3929280"/>
            <a:ext cx="7156261" cy="0"/>
          </a:xfrm>
          <a:prstGeom prst="line">
            <a:avLst/>
          </a:prstGeom>
          <a:noFill/>
          <a:ln w="44450" cap="rnd" algn="ctr">
            <a:solidFill>
              <a:srgbClr val="FF3300"/>
            </a:solidFill>
            <a:prstDash val="sysDot"/>
            <a:round/>
            <a:headEnd/>
            <a:tailEnd/>
          </a:ln>
        </p:spPr>
      </p:cxnSp>
      <p:sp>
        <p:nvSpPr>
          <p:cNvPr id="35" name="タイトル 1">
            <a:extLst>
              <a:ext uri="{FF2B5EF4-FFF2-40B4-BE49-F238E27FC236}">
                <a16:creationId xmlns:a16="http://schemas.microsoft.com/office/drawing/2014/main" id="{21F95234-AC8C-6B3D-28C3-40CFCDD2F353}"/>
              </a:ext>
            </a:extLst>
          </p:cNvPr>
          <p:cNvSpPr txBox="1">
            <a:spLocks/>
          </p:cNvSpPr>
          <p:nvPr/>
        </p:nvSpPr>
        <p:spPr>
          <a:xfrm>
            <a:off x="124931" y="834258"/>
            <a:ext cx="6164257" cy="436454"/>
          </a:xfrm>
          <a:prstGeom prst="rect">
            <a:avLst/>
          </a:prstGeom>
        </p:spPr>
        <p:txBody>
          <a:bodyPr lIns="103693" tIns="51846" rIns="103693" bIns="51846" anchor="ct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spcAft>
                <a:spcPts val="0"/>
              </a:spcAft>
              <a:defRPr/>
            </a:pPr>
            <a:r>
              <a:rPr lang="en-US" altLang="ja-JP" sz="7200" dirty="0" err="1">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Npop’n</a:t>
            </a:r>
            <a:r>
              <a:rPr lang="en-US" altLang="ja-JP" sz="7200" spc="-150" dirty="0">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 </a:t>
            </a:r>
            <a:r>
              <a:rPr lang="ja-JP" altLang="en-US" sz="2400" b="1" spc="-15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えぬぽっ</a:t>
            </a:r>
            <a:r>
              <a:rPr lang="ja-JP" altLang="en-US" sz="2400" b="1" spc="-150" dirty="0">
                <a:ln w="88900" cmpd="dbl">
                  <a:noFill/>
                </a:ln>
                <a:effectLst>
                  <a:outerShdw blurRad="60007" dist="310007" dir="7680000" sy="30000" kx="1300200" algn="ctr" rotWithShape="0">
                    <a:prstClr val="black">
                      <a:alpha val="32000"/>
                    </a:prst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ぷん</a:t>
            </a:r>
            <a:endParaRPr lang="en-US" altLang="ja-JP" sz="720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endParaRPr>
          </a:p>
        </p:txBody>
      </p:sp>
      <p:sp>
        <p:nvSpPr>
          <p:cNvPr id="36" name="テキスト ボックス 54">
            <a:extLst>
              <a:ext uri="{FF2B5EF4-FFF2-40B4-BE49-F238E27FC236}">
                <a16:creationId xmlns:a16="http://schemas.microsoft.com/office/drawing/2014/main" id="{CC7EF6B1-D56F-FF07-5E8E-9E028507E32D}"/>
              </a:ext>
            </a:extLst>
          </p:cNvPr>
          <p:cNvSpPr txBox="1">
            <a:spLocks noChangeArrowheads="1"/>
          </p:cNvSpPr>
          <p:nvPr/>
        </p:nvSpPr>
        <p:spPr bwMode="auto">
          <a:xfrm>
            <a:off x="32614" y="3976390"/>
            <a:ext cx="6897242" cy="784830"/>
          </a:xfrm>
          <a:prstGeom prst="rect">
            <a:avLst/>
          </a:prstGeom>
          <a:noFill/>
          <a:ln w="9525">
            <a:noFill/>
            <a:miter lim="800000"/>
            <a:headEnd/>
            <a:tailEnd/>
          </a:ln>
        </p:spPr>
        <p:txBody>
          <a:bodyPr wrap="square">
            <a:spAutoFit/>
          </a:bodyPr>
          <a:lstStyle/>
          <a:p>
            <a:pPr>
              <a:lnSpc>
                <a:spcPts val="1800"/>
              </a:lnSpc>
            </a:pPr>
            <a:r>
              <a:rPr lang="en-US" altLang="ja-JP" sz="1600" b="1" dirty="0">
                <a:solidFill>
                  <a:srgbClr val="FF0000"/>
                </a:solidFill>
                <a:latin typeface="メイリオ" pitchFamily="50" charset="-128"/>
                <a:ea typeface="メイリオ" pitchFamily="50" charset="-128"/>
                <a:cs typeface="メイリオ" pitchFamily="50" charset="-128"/>
              </a:rPr>
              <a:t>『</a:t>
            </a:r>
            <a:r>
              <a:rPr lang="ja-JP" altLang="en-US" sz="1600" b="1" dirty="0">
                <a:solidFill>
                  <a:srgbClr val="FF0000"/>
                </a:solidFill>
                <a:latin typeface="メイリオ" pitchFamily="50" charset="-128"/>
                <a:ea typeface="メイリオ" pitchFamily="50" charset="-128"/>
                <a:cs typeface="メイリオ" pitchFamily="50" charset="-128"/>
              </a:rPr>
              <a:t>ファンドレイジングを成功させるための秘訣</a:t>
            </a:r>
            <a:r>
              <a:rPr lang="en-US" altLang="ja-JP" sz="1600" b="1" dirty="0">
                <a:solidFill>
                  <a:srgbClr val="FF0000"/>
                </a:solidFill>
                <a:latin typeface="メイリオ" pitchFamily="50" charset="-128"/>
                <a:ea typeface="メイリオ" pitchFamily="50" charset="-128"/>
                <a:cs typeface="メイリオ" pitchFamily="50" charset="-128"/>
              </a:rPr>
              <a:t>』</a:t>
            </a:r>
          </a:p>
          <a:p>
            <a:pPr>
              <a:lnSpc>
                <a:spcPts val="1800"/>
              </a:lnSpc>
            </a:pP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講師：御手洗 薫 氏</a:t>
            </a: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（認定ファンドレイザー 、株式会社岡澤商店ファンドレイジングコンサルタント）</a:t>
            </a:r>
            <a:endParaRPr lang="en-US" altLang="ja-JP" sz="1100" b="1" dirty="0">
              <a:solidFill>
                <a:srgbClr val="002060"/>
              </a:solidFill>
              <a:latin typeface="メイリオ" pitchFamily="50" charset="-128"/>
              <a:ea typeface="メイリオ" pitchFamily="50" charset="-128"/>
              <a:cs typeface="メイリオ" pitchFamily="50" charset="-128"/>
            </a:endParaRPr>
          </a:p>
        </p:txBody>
      </p:sp>
      <p:sp>
        <p:nvSpPr>
          <p:cNvPr id="37" name="テキスト ボックス 7">
            <a:extLst>
              <a:ext uri="{FF2B5EF4-FFF2-40B4-BE49-F238E27FC236}">
                <a16:creationId xmlns:a16="http://schemas.microsoft.com/office/drawing/2014/main" id="{AB523C6C-C7CF-1A22-C1BC-3C7C38FFC070}"/>
              </a:ext>
            </a:extLst>
          </p:cNvPr>
          <p:cNvSpPr txBox="1">
            <a:spLocks noChangeArrowheads="1"/>
          </p:cNvSpPr>
          <p:nvPr/>
        </p:nvSpPr>
        <p:spPr bwMode="auto">
          <a:xfrm>
            <a:off x="151875" y="4759940"/>
            <a:ext cx="5466170" cy="6001643"/>
          </a:xfrm>
          <a:prstGeom prst="rect">
            <a:avLst/>
          </a:prstGeom>
          <a:noFill/>
          <a:ln w="9525">
            <a:noFill/>
            <a:prstDash val="dash"/>
            <a:miter lim="800000"/>
            <a:headEnd/>
            <a:tailEnd/>
          </a:ln>
        </p:spPr>
        <p:txBody>
          <a:bodyPr wrap="square">
            <a:spAutoFit/>
          </a:bodyPr>
          <a:lstStyle/>
          <a:p>
            <a:pPr algn="just"/>
            <a:r>
              <a:rPr lang="ja-JP" altLang="en-US" sz="1200" b="1" dirty="0">
                <a:latin typeface="メイリオ" pitchFamily="50" charset="-128"/>
                <a:ea typeface="メイリオ" pitchFamily="50" charset="-128"/>
                <a:cs typeface="メイリオ" pitchFamily="50" charset="-128"/>
              </a:rPr>
              <a:t>１</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ファンドレイジングとは？</a:t>
            </a:r>
          </a:p>
          <a:p>
            <a:pPr algn="just"/>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NPO</a:t>
            </a:r>
            <a:r>
              <a:rPr lang="ja-JP" altLang="en-US" sz="1200" dirty="0">
                <a:latin typeface="メイリオ" pitchFamily="50" charset="-128"/>
                <a:ea typeface="メイリオ" pitchFamily="50" charset="-128"/>
                <a:cs typeface="メイリオ" pitchFamily="50" charset="-128"/>
              </a:rPr>
              <a:t>（広く非営利セクターの団体）が、活動のための資金を個人、法人、政府などから集める行為の総称です。</a:t>
            </a:r>
          </a:p>
          <a:p>
            <a:pPr algn="just"/>
            <a:r>
              <a:rPr lang="ja-JP" altLang="en-US" sz="1200" dirty="0">
                <a:latin typeface="メイリオ" pitchFamily="50" charset="-128"/>
                <a:ea typeface="メイリオ" pitchFamily="50" charset="-128"/>
                <a:cs typeface="メイリオ" pitchFamily="50" charset="-128"/>
              </a:rPr>
              <a:t>　対象となる資金は、一般には支援性資金（会費、助成金などを含む）を指しますが、狭義では「寄付金」、最広義では全体財源（事業収入、融資等を含む）を指します。</a:t>
            </a: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２</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ファンドレイジングの２つの役割</a:t>
            </a:r>
          </a:p>
          <a:p>
            <a:pPr algn="just"/>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NPO</a:t>
            </a:r>
            <a:r>
              <a:rPr lang="ja-JP" altLang="en-US" sz="1200" dirty="0">
                <a:latin typeface="メイリオ" pitchFamily="50" charset="-128"/>
                <a:ea typeface="メイリオ" pitchFamily="50" charset="-128"/>
                <a:cs typeface="メイリオ" pitchFamily="50" charset="-128"/>
              </a:rPr>
              <a:t>が目的達成のために集めているものはお金だけではありません。</a:t>
            </a:r>
          </a:p>
          <a:p>
            <a:pPr algn="just"/>
            <a:r>
              <a:rPr lang="ja-JP" altLang="en-US" sz="1200" dirty="0">
                <a:latin typeface="メイリオ" pitchFamily="50" charset="-128"/>
                <a:ea typeface="メイリオ" pitchFamily="50" charset="-128"/>
                <a:cs typeface="メイリオ" pitchFamily="50" charset="-128"/>
              </a:rPr>
              <a:t>　ファンドレイジングは、「単なる資金集めの手段」ではなく、「社会を変えていく手段」です。ファンドレイジングの行動を通して「自らの事業による社会課題の解決</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よりよい社会の創造と同時に、多くの方に課題解決への参加機会を提供し＝仲間を集めて、「様々な主体の参加による社会課題の解決」を実現しようとするものです。</a:t>
            </a: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３</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財源の成長は事業の成長、組織の成長と三位一体で</a:t>
            </a:r>
          </a:p>
          <a:p>
            <a:pPr algn="just"/>
            <a:r>
              <a:rPr lang="ja-JP" altLang="en-US" sz="1200" dirty="0">
                <a:latin typeface="メイリオ" pitchFamily="50" charset="-128"/>
                <a:ea typeface="メイリオ" pitchFamily="50" charset="-128"/>
                <a:cs typeface="メイリオ" pitchFamily="50" charset="-128"/>
              </a:rPr>
              <a:t>　財源の成長は、事業の成長どのような社会を作っていきたいのか）と組織の成長（どのような仲間と作っていきたいのか）との三位一体で考えることが不可欠です。</a:t>
            </a:r>
          </a:p>
          <a:p>
            <a:pPr algn="just"/>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NPO</a:t>
            </a:r>
            <a:r>
              <a:rPr lang="ja-JP" altLang="en-US" sz="1200" dirty="0">
                <a:latin typeface="メイリオ" pitchFamily="50" charset="-128"/>
                <a:ea typeface="メイリオ" pitchFamily="50" charset="-128"/>
                <a:cs typeface="メイリオ" pitchFamily="50" charset="-128"/>
              </a:rPr>
              <a:t>の主な財源は寄付金・会費、事業収入、助成金・補助金の</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つで、これらのバランスをとることが適当です。また、財源間には相乗効果があります。例えば、助成金を獲得した団体は知名度が上がり、助成団体から高い評価を受けたことで信用力も上がり、その効果として、寄付金・会費収入や事業収入の増加につながります。寄付金が集まっている団体は、大勢の支援者がいることが助成の際の審査でも評価されることになります。</a:t>
            </a:r>
            <a:endParaRPr lang="en-US" altLang="ja-JP" sz="1200" dirty="0">
              <a:latin typeface="メイリオ" pitchFamily="50" charset="-128"/>
              <a:ea typeface="メイリオ" pitchFamily="50" charset="-128"/>
              <a:cs typeface="メイリオ" pitchFamily="50" charset="-128"/>
            </a:endParaRPr>
          </a:p>
          <a:p>
            <a:pPr algn="just"/>
            <a:endParaRPr lang="en-US" altLang="ja-JP" sz="1200" dirty="0">
              <a:latin typeface="メイリオ" pitchFamily="50" charset="-128"/>
              <a:ea typeface="メイリオ" pitchFamily="50" charset="-128"/>
              <a:cs typeface="メイリオ" pitchFamily="50" charset="-128"/>
            </a:endParaRPr>
          </a:p>
          <a:p>
            <a:pPr algn="just"/>
            <a:r>
              <a:rPr lang="en-US" altLang="ja-JP" sz="1200" b="1" dirty="0">
                <a:latin typeface="メイリオ" pitchFamily="50" charset="-128"/>
                <a:ea typeface="メイリオ" pitchFamily="50" charset="-128"/>
                <a:cs typeface="メイリオ" pitchFamily="50" charset="-128"/>
              </a:rPr>
              <a:t>4.</a:t>
            </a:r>
            <a:r>
              <a:rPr lang="ja-JP" altLang="en-US" sz="1200" b="1" dirty="0">
                <a:latin typeface="メイリオ" pitchFamily="50" charset="-128"/>
                <a:ea typeface="メイリオ" pitchFamily="50" charset="-128"/>
                <a:cs typeface="メイリオ" pitchFamily="50" charset="-128"/>
              </a:rPr>
              <a:t>戦略的な寄付金の獲得</a:t>
            </a:r>
          </a:p>
          <a:p>
            <a:pPr algn="just"/>
            <a:r>
              <a:rPr lang="ja-JP" altLang="en-US" sz="1200" dirty="0">
                <a:latin typeface="メイリオ" pitchFamily="50" charset="-128"/>
                <a:ea typeface="メイリオ" pitchFamily="50" charset="-128"/>
                <a:cs typeface="メイリオ" pitchFamily="50" charset="-128"/>
              </a:rPr>
              <a:t>　寄付金はその寄付の方法でいくつかに分類することができます。①キャンペーン型（クラウドファンディングも含む）、②イベント型（寄付バーなど）、③もったいない系寄付（古本寄付、使用済みはがきなど）、④募金箱、⑤マンスリーサポーター制度、⑥企業からの支援、⑦大口寄付、⑧遺贈です。　</a:t>
            </a:r>
            <a:endParaRPr lang="en-US" altLang="ja-JP" sz="1200" dirty="0">
              <a:latin typeface="メイリオ" pitchFamily="50" charset="-128"/>
              <a:ea typeface="メイリオ" pitchFamily="50" charset="-128"/>
              <a:cs typeface="メイリオ" pitchFamily="50" charset="-128"/>
            </a:endParaRPr>
          </a:p>
        </p:txBody>
      </p:sp>
      <p:sp>
        <p:nvSpPr>
          <p:cNvPr id="38" name="テキスト ボックス 37">
            <a:extLst>
              <a:ext uri="{FF2B5EF4-FFF2-40B4-BE49-F238E27FC236}">
                <a16:creationId xmlns:a16="http://schemas.microsoft.com/office/drawing/2014/main" id="{F39825ED-E561-ECCE-20CB-287C48AA02B9}"/>
              </a:ext>
            </a:extLst>
          </p:cNvPr>
          <p:cNvSpPr txBox="1"/>
          <p:nvPr/>
        </p:nvSpPr>
        <p:spPr>
          <a:xfrm>
            <a:off x="5713832" y="5363171"/>
            <a:ext cx="1720753"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rPr>
              <a:t>御手洗氏</a:t>
            </a:r>
            <a:endParaRPr kumimoji="1" lang="en-US" altLang="ja-JP" sz="90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8C5CB2E9-7123-8AE7-2B36-F791C5A174F0}"/>
              </a:ext>
            </a:extLst>
          </p:cNvPr>
          <p:cNvSpPr txBox="1"/>
          <p:nvPr/>
        </p:nvSpPr>
        <p:spPr>
          <a:xfrm>
            <a:off x="188897" y="1663961"/>
            <a:ext cx="7530847" cy="520014"/>
          </a:xfrm>
          <a:prstGeom prst="rect">
            <a:avLst/>
          </a:prstGeom>
          <a:noFill/>
        </p:spPr>
        <p:txBody>
          <a:bodyPr wrap="square">
            <a:spAutoFit/>
          </a:bodyPr>
          <a:lstStyle/>
          <a:p>
            <a:pPr algn="l" fontAlgn="auto">
              <a:lnSpc>
                <a:spcPts val="1700"/>
              </a:lnSpc>
              <a:spcBef>
                <a:spcPts val="0"/>
              </a:spcBef>
              <a:spcAft>
                <a:spcPts val="0"/>
              </a:spcAft>
              <a:defRPr/>
            </a:pP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POP NEWS</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略して</a:t>
            </a:r>
            <a:r>
              <a:rPr lang="en-US" altLang="ja-JP" sz="1200" b="1" dirty="0">
                <a:latin typeface="メイリオ" panose="020B0604030504040204" pitchFamily="50" charset="-128"/>
                <a:ea typeface="メイリオ" panose="020B0604030504040204" pitchFamily="50" charset="-128"/>
              </a:rPr>
              <a:t>)『</a:t>
            </a:r>
            <a:r>
              <a:rPr lang="en-US" altLang="ja-JP" sz="1200" b="1" i="0" dirty="0" err="1">
                <a:effectLst/>
                <a:latin typeface="メイリオ" panose="020B0604030504040204" pitchFamily="50" charset="-128"/>
                <a:ea typeface="メイリオ" panose="020B0604030504040204" pitchFamily="50" charset="-128"/>
              </a:rPr>
              <a:t>Npop’n</a:t>
            </a:r>
            <a:r>
              <a:rPr lang="en-US" altLang="ja-JP" sz="1200" b="1" i="0" dirty="0">
                <a:effectLst/>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pPr algn="l" fontAlgn="auto">
              <a:lnSpc>
                <a:spcPts val="1700"/>
              </a:lnSpc>
              <a:spcBef>
                <a:spcPts val="0"/>
              </a:spcBef>
              <a:spcAft>
                <a:spcPts val="0"/>
              </a:spcAft>
              <a:defRPr/>
            </a:pPr>
            <a:r>
              <a:rPr lang="ja-JP" altLang="en-US" sz="1200" b="1" dirty="0">
                <a:latin typeface="メイリオ" panose="020B0604030504040204" pitchFamily="50" charset="-128"/>
                <a:ea typeface="メイリオ" panose="020B0604030504040204" pitchFamily="50" charset="-128"/>
              </a:rPr>
              <a:t>新宿Ｎ</a:t>
            </a:r>
            <a:r>
              <a:rPr lang="en-US" altLang="ja-JP" sz="1200" b="1" dirty="0">
                <a:latin typeface="メイリオ" panose="020B0604030504040204" pitchFamily="50" charset="-128"/>
                <a:ea typeface="メイリオ" panose="020B0604030504040204" pitchFamily="50" charset="-128"/>
              </a:rPr>
              <a:t>PO</a:t>
            </a:r>
            <a:r>
              <a:rPr lang="ja-JP" altLang="en-US" sz="1200" b="1" dirty="0">
                <a:latin typeface="メイリオ" panose="020B0604030504040204" pitchFamily="50" charset="-128"/>
                <a:ea typeface="メイリオ" panose="020B0604030504040204" pitchFamily="50" charset="-128"/>
              </a:rPr>
              <a:t>協働推進センターから、社会貢献活動に関連した</a:t>
            </a:r>
            <a:r>
              <a:rPr lang="en-US" altLang="ja-JP" sz="1200" b="1" dirty="0">
                <a:latin typeface="メイリオ" panose="020B0604030504040204" pitchFamily="50" charset="-128"/>
                <a:ea typeface="メイリオ" panose="020B0604030504040204" pitchFamily="50" charset="-128"/>
              </a:rPr>
              <a:t>POP</a:t>
            </a:r>
            <a:r>
              <a:rPr lang="ja-JP" altLang="en-US" sz="1200" b="1" dirty="0">
                <a:latin typeface="メイリオ" panose="020B0604030504040204" pitchFamily="50" charset="-128"/>
                <a:ea typeface="メイリオ" panose="020B0604030504040204" pitchFamily="50" charset="-128"/>
              </a:rPr>
              <a:t>な</a:t>
            </a:r>
            <a:r>
              <a:rPr lang="en-US" altLang="ja-JP" sz="1200" b="1" dirty="0">
                <a:latin typeface="メイリオ" panose="020B0604030504040204" pitchFamily="50" charset="-128"/>
                <a:ea typeface="メイリオ" panose="020B0604030504040204" pitchFamily="50" charset="-128"/>
              </a:rPr>
              <a:t>NEWS(</a:t>
            </a:r>
            <a:r>
              <a:rPr lang="ja-JP" altLang="en-US" sz="1200" b="1" dirty="0">
                <a:latin typeface="メイリオ" panose="020B0604030504040204" pitchFamily="50" charset="-128"/>
                <a:ea typeface="メイリオ" panose="020B0604030504040204" pitchFamily="50" charset="-128"/>
              </a:rPr>
              <a:t>話題</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をお伝えします！</a:t>
            </a:r>
          </a:p>
        </p:txBody>
      </p:sp>
      <p:sp>
        <p:nvSpPr>
          <p:cNvPr id="44" name="object 31">
            <a:extLst>
              <a:ext uri="{FF2B5EF4-FFF2-40B4-BE49-F238E27FC236}">
                <a16:creationId xmlns:a16="http://schemas.microsoft.com/office/drawing/2014/main" id="{98B1135E-E032-DF9D-2AB4-FBAA7B73303B}"/>
              </a:ext>
            </a:extLst>
          </p:cNvPr>
          <p:cNvSpPr txBox="1"/>
          <p:nvPr/>
        </p:nvSpPr>
        <p:spPr>
          <a:xfrm>
            <a:off x="5806974" y="977601"/>
            <a:ext cx="2078522" cy="335989"/>
          </a:xfrm>
          <a:prstGeom prst="rect">
            <a:avLst/>
          </a:prstGeom>
        </p:spPr>
        <p:txBody>
          <a:bodyPr vert="horz" wrap="square" lIns="0" tIns="12700" rIns="0" bIns="0" rtlCol="0">
            <a:spAutoFit/>
          </a:bodyPr>
          <a:lstStyle/>
          <a:p>
            <a:pPr>
              <a:lnSpc>
                <a:spcPct val="100000"/>
              </a:lnSpc>
              <a:spcBef>
                <a:spcPts val="100"/>
              </a:spcBef>
              <a:buSzPct val="92857"/>
              <a:tabLst>
                <a:tab pos="180340" algn="l"/>
              </a:tabLst>
            </a:pPr>
            <a:r>
              <a:rPr lang="ja-JP" altLang="en-US" sz="1050" b="1" spc="10" dirty="0">
                <a:latin typeface="Arial Black" panose="020B0A04020102020204" pitchFamily="34" charset="0"/>
                <a:cs typeface="MS PGothic"/>
              </a:rPr>
              <a:t>◆</a:t>
            </a:r>
            <a:r>
              <a:rPr sz="1050" b="1" spc="10" dirty="0" err="1">
                <a:latin typeface="+mn-ea"/>
                <a:ea typeface="+mn-ea"/>
                <a:cs typeface="MS PGothic"/>
              </a:rPr>
              <a:t>HP</a:t>
            </a:r>
            <a:r>
              <a:rPr sz="1050" b="1" dirty="0" err="1">
                <a:latin typeface="+mn-ea"/>
                <a:ea typeface="+mn-ea"/>
                <a:cs typeface="MS PGothic"/>
              </a:rPr>
              <a:t>は</a:t>
            </a:r>
            <a:r>
              <a:rPr sz="1050" b="1" spc="5" dirty="0" err="1">
                <a:latin typeface="+mn-ea"/>
                <a:ea typeface="+mn-ea"/>
                <a:cs typeface="MS PGothic"/>
              </a:rPr>
              <a:t>こ</a:t>
            </a:r>
            <a:r>
              <a:rPr sz="1050" b="1" spc="-5" dirty="0" err="1">
                <a:latin typeface="+mn-ea"/>
                <a:ea typeface="+mn-ea"/>
                <a:cs typeface="MS PGothic"/>
              </a:rPr>
              <a:t>ちらから</a:t>
            </a:r>
            <a:endParaRPr sz="1050" b="1" dirty="0">
              <a:latin typeface="+mn-ea"/>
              <a:ea typeface="+mn-ea"/>
              <a:cs typeface="MS PGothic"/>
            </a:endParaRPr>
          </a:p>
          <a:p>
            <a:pPr marL="31750">
              <a:lnSpc>
                <a:spcPct val="100000"/>
              </a:lnSpc>
            </a:pPr>
            <a:r>
              <a:rPr sz="1050" b="1" dirty="0">
                <a:latin typeface="Arial Black" panose="020B0A04020102020204" pitchFamily="34" charset="0"/>
                <a:cs typeface="MS PGothic"/>
              </a:rPr>
              <a:t>https://snponet.net</a:t>
            </a:r>
          </a:p>
        </p:txBody>
      </p:sp>
      <p:pic>
        <p:nvPicPr>
          <p:cNvPr id="47" name="object 28">
            <a:extLst>
              <a:ext uri="{FF2B5EF4-FFF2-40B4-BE49-F238E27FC236}">
                <a16:creationId xmlns:a16="http://schemas.microsoft.com/office/drawing/2014/main" id="{BF9706C3-814B-1002-42AB-0F56A3305F4E}"/>
              </a:ext>
            </a:extLst>
          </p:cNvPr>
          <p:cNvPicPr/>
          <p:nvPr/>
        </p:nvPicPr>
        <p:blipFill>
          <a:blip r:embed="rId2" cstate="print"/>
          <a:stretch>
            <a:fillRect/>
          </a:stretch>
        </p:blipFill>
        <p:spPr>
          <a:xfrm>
            <a:off x="6273679" y="1435979"/>
            <a:ext cx="392891" cy="388627"/>
          </a:xfrm>
          <a:prstGeom prst="rect">
            <a:avLst/>
          </a:prstGeom>
        </p:spPr>
      </p:pic>
      <p:sp>
        <p:nvSpPr>
          <p:cNvPr id="48" name="テキスト ボックス 47">
            <a:extLst>
              <a:ext uri="{FF2B5EF4-FFF2-40B4-BE49-F238E27FC236}">
                <a16:creationId xmlns:a16="http://schemas.microsoft.com/office/drawing/2014/main" id="{006FB93F-5CA3-1672-211D-384C18AE74D6}"/>
              </a:ext>
            </a:extLst>
          </p:cNvPr>
          <p:cNvSpPr txBox="1"/>
          <p:nvPr/>
        </p:nvSpPr>
        <p:spPr>
          <a:xfrm>
            <a:off x="199259" y="2171648"/>
            <a:ext cx="7020340" cy="537495"/>
          </a:xfrm>
          <a:prstGeom prst="rect">
            <a:avLst/>
          </a:prstGeom>
          <a:solidFill>
            <a:srgbClr val="FF3300"/>
          </a:solidFill>
          <a:ln>
            <a:noFill/>
          </a:ln>
        </p:spPr>
        <p:txBody>
          <a:bodyPr wrap="square">
            <a:spAutoFit/>
          </a:bodyPr>
          <a:lstStyle/>
          <a:p>
            <a:endParaRPr lang="en-US" altLang="ja-JP" sz="12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84BEE2E9-57D6-578B-B0D4-DE382E11DC3B}"/>
              </a:ext>
            </a:extLst>
          </p:cNvPr>
          <p:cNvSpPr txBox="1"/>
          <p:nvPr/>
        </p:nvSpPr>
        <p:spPr>
          <a:xfrm>
            <a:off x="32615" y="2268202"/>
            <a:ext cx="7329390" cy="415498"/>
          </a:xfrm>
          <a:prstGeom prst="rect">
            <a:avLst/>
          </a:prstGeom>
          <a:noFill/>
          <a:ln>
            <a:noFill/>
          </a:ln>
        </p:spPr>
        <p:txBody>
          <a:bodyPr wrap="square">
            <a:spAutoFit/>
          </a:bodyPr>
          <a:lstStyle/>
          <a:p>
            <a:pPr algn="ctr"/>
            <a:r>
              <a:rPr lang="en-US" altLang="ja-JP"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成功するファンドレイジングのポイントを学ぼう！</a:t>
            </a:r>
            <a:r>
              <a:rPr lang="en-US" altLang="ja-JP"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a:t>
            </a:r>
          </a:p>
        </p:txBody>
      </p:sp>
      <p:pic>
        <p:nvPicPr>
          <p:cNvPr id="3" name="図 2">
            <a:extLst>
              <a:ext uri="{FF2B5EF4-FFF2-40B4-BE49-F238E27FC236}">
                <a16:creationId xmlns:a16="http://schemas.microsoft.com/office/drawing/2014/main" id="{864A919C-9F33-E69F-826D-2A39A9E23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565" y="5811316"/>
            <a:ext cx="1548955" cy="2190776"/>
          </a:xfrm>
          <a:prstGeom prst="rect">
            <a:avLst/>
          </a:prstGeom>
        </p:spPr>
      </p:pic>
      <p:pic>
        <p:nvPicPr>
          <p:cNvPr id="5" name="図 4">
            <a:extLst>
              <a:ext uri="{FF2B5EF4-FFF2-40B4-BE49-F238E27FC236}">
                <a16:creationId xmlns:a16="http://schemas.microsoft.com/office/drawing/2014/main" id="{DA2EF86F-25F5-3277-88F9-DCD111B3A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924" y="4083861"/>
            <a:ext cx="1486566" cy="1229227"/>
          </a:xfrm>
          <a:prstGeom prst="rect">
            <a:avLst/>
          </a:prstGeom>
        </p:spPr>
      </p:pic>
      <p:pic>
        <p:nvPicPr>
          <p:cNvPr id="9" name="図 8">
            <a:extLst>
              <a:ext uri="{FF2B5EF4-FFF2-40B4-BE49-F238E27FC236}">
                <a16:creationId xmlns:a16="http://schemas.microsoft.com/office/drawing/2014/main" id="{AB8EE081-4BB3-D239-954F-4D6090DFC608}"/>
              </a:ext>
            </a:extLst>
          </p:cNvPr>
          <p:cNvPicPr>
            <a:picLocks noChangeAspect="1"/>
          </p:cNvPicPr>
          <p:nvPr/>
        </p:nvPicPr>
        <p:blipFill>
          <a:blip r:embed="rId5"/>
          <a:stretch>
            <a:fillRect/>
          </a:stretch>
        </p:blipFill>
        <p:spPr>
          <a:xfrm>
            <a:off x="5806152" y="8361281"/>
            <a:ext cx="1549368" cy="870740"/>
          </a:xfrm>
          <a:prstGeom prst="rect">
            <a:avLst/>
          </a:prstGeom>
        </p:spPr>
      </p:pic>
      <p:pic>
        <p:nvPicPr>
          <p:cNvPr id="12" name="図 11">
            <a:extLst>
              <a:ext uri="{FF2B5EF4-FFF2-40B4-BE49-F238E27FC236}">
                <a16:creationId xmlns:a16="http://schemas.microsoft.com/office/drawing/2014/main" id="{BE6F7747-B5A9-E322-C978-37F54D38DA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6151" y="9591210"/>
            <a:ext cx="1538811" cy="764597"/>
          </a:xfrm>
          <a:prstGeom prst="rect">
            <a:avLst/>
          </a:prstGeom>
        </p:spPr>
      </p:pic>
      <p:sp>
        <p:nvSpPr>
          <p:cNvPr id="11" name="タイトル 1">
            <a:extLst>
              <a:ext uri="{FF2B5EF4-FFF2-40B4-BE49-F238E27FC236}">
                <a16:creationId xmlns:a16="http://schemas.microsoft.com/office/drawing/2014/main" id="{1DE617B7-560D-5F7E-BEB2-6ACC076BB0DE}"/>
              </a:ext>
            </a:extLst>
          </p:cNvPr>
          <p:cNvSpPr txBox="1">
            <a:spLocks/>
          </p:cNvSpPr>
          <p:nvPr/>
        </p:nvSpPr>
        <p:spPr bwMode="auto">
          <a:xfrm>
            <a:off x="7197725" y="10293707"/>
            <a:ext cx="363538" cy="436562"/>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1</a:t>
            </a:r>
          </a:p>
        </p:txBody>
      </p:sp>
    </p:spTree>
    <p:extLst>
      <p:ext uri="{BB962C8B-B14F-4D97-AF65-F5344CB8AC3E}">
        <p14:creationId xmlns:p14="http://schemas.microsoft.com/office/powerpoint/2010/main" val="11125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ã11æè±ã¤ã©ã¹ãç¡æãã®ç»åæ¤ç´¢çµæ">
            <a:extLst>
              <a:ext uri="{FF2B5EF4-FFF2-40B4-BE49-F238E27FC236}">
                <a16:creationId xmlns:a16="http://schemas.microsoft.com/office/drawing/2014/main" id="{1195AE4A-B770-464F-0DA4-14BC3B244DE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正方形/長方形 5">
            <a:extLst>
              <a:ext uri="{FF2B5EF4-FFF2-40B4-BE49-F238E27FC236}">
                <a16:creationId xmlns:a16="http://schemas.microsoft.com/office/drawing/2014/main" id="{26750875-D4D6-245A-43EC-322946426171}"/>
              </a:ext>
            </a:extLst>
          </p:cNvPr>
          <p:cNvSpPr/>
          <p:nvPr/>
        </p:nvSpPr>
        <p:spPr>
          <a:xfrm>
            <a:off x="-12700" y="1090041"/>
            <a:ext cx="611829" cy="2131687"/>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AutoShape 2" descr="ã11æè±ã¤ã©ã¹ãç¡æãã®ç»åæ¤ç´¢çµæ">
            <a:extLst>
              <a:ext uri="{FF2B5EF4-FFF2-40B4-BE49-F238E27FC236}">
                <a16:creationId xmlns:a16="http://schemas.microsoft.com/office/drawing/2014/main" id="{F51412FF-B2D4-ACE4-4BEC-05DBB23211F1}"/>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 descr="ã11æè±ã¤ã©ã¹ãç¡æãã®ç»åæ¤ç´¢çµæ">
            <a:extLst>
              <a:ext uri="{FF2B5EF4-FFF2-40B4-BE49-F238E27FC236}">
                <a16:creationId xmlns:a16="http://schemas.microsoft.com/office/drawing/2014/main" id="{CE00BF62-41FE-0623-1631-BB47B1D61C6B}"/>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a:extLst>
              <a:ext uri="{FF2B5EF4-FFF2-40B4-BE49-F238E27FC236}">
                <a16:creationId xmlns:a16="http://schemas.microsoft.com/office/drawing/2014/main" id="{CCBBC0A7-E6DE-A062-90C2-35D3348788CB}"/>
              </a:ext>
            </a:extLst>
          </p:cNvPr>
          <p:cNvSpPr txBox="1"/>
          <p:nvPr/>
        </p:nvSpPr>
        <p:spPr>
          <a:xfrm>
            <a:off x="133018" y="186656"/>
            <a:ext cx="5729422" cy="9510296"/>
          </a:xfrm>
          <a:prstGeom prst="rect">
            <a:avLst/>
          </a:prstGeom>
          <a:noFill/>
        </p:spPr>
        <p:txBody>
          <a:bodyPr wrap="square" rtlCol="0">
            <a:spAutoFit/>
          </a:bodyPr>
          <a:lstStyle/>
          <a:p>
            <a:pPr algn="just"/>
            <a:r>
              <a:rPr lang="ja-JP" altLang="en-US" sz="1200" dirty="0">
                <a:latin typeface="メイリオ" pitchFamily="50" charset="-128"/>
                <a:ea typeface="メイリオ" pitchFamily="50" charset="-128"/>
                <a:cs typeface="メイリオ" pitchFamily="50" charset="-128"/>
              </a:rPr>
              <a:t>　寄付の意向を持っている方々とうまくつながるには段取りが必要です。寄付などの呼びかけをしても、団体の活動内容などが知られていない場合は期待する反応を得ることはできません。ファンドレイジングの成功のためには、十分な事前準備、適切な実施、感謝報告などのプロセスをきちんと行うことが重要となります。ファンドレイジングサイクルは、実はファンドレイジングのスパイラルアップです。</a:t>
            </a:r>
          </a:p>
          <a:p>
            <a:pPr algn="just"/>
            <a:endParaRPr lang="ja-JP" altLang="en-US" sz="1200" dirty="0">
              <a:latin typeface="メイリオ" pitchFamily="50" charset="-128"/>
              <a:ea typeface="メイリオ" pitchFamily="50" charset="-128"/>
              <a:cs typeface="メイリオ" pitchFamily="50" charset="-128"/>
            </a:endParaRPr>
          </a:p>
          <a:p>
            <a:pPr algn="just"/>
            <a:r>
              <a:rPr lang="en-US" altLang="ja-JP" sz="1200" b="1" dirty="0">
                <a:latin typeface="メイリオ" pitchFamily="50" charset="-128"/>
                <a:ea typeface="メイリオ" pitchFamily="50" charset="-128"/>
                <a:cs typeface="メイリオ" pitchFamily="50" charset="-128"/>
              </a:rPr>
              <a:t>5.</a:t>
            </a:r>
            <a:r>
              <a:rPr lang="ja-JP" altLang="en-US" sz="1200" b="1" dirty="0">
                <a:latin typeface="メイリオ" pitchFamily="50" charset="-128"/>
                <a:ea typeface="メイリオ" pitchFamily="50" charset="-128"/>
                <a:cs typeface="メイリオ" pitchFamily="50" charset="-128"/>
              </a:rPr>
              <a:t>ステップを踏んでファンドレイジングを行う</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７つのステップ</a:t>
            </a:r>
            <a:r>
              <a:rPr lang="en-US" altLang="ja-JP" sz="1200" b="1" dirty="0">
                <a:latin typeface="メイリオ" pitchFamily="50" charset="-128"/>
                <a:ea typeface="メイリオ" pitchFamily="50" charset="-128"/>
                <a:cs typeface="メイリオ" pitchFamily="50" charset="-128"/>
              </a:rPr>
              <a:t>-</a:t>
            </a:r>
            <a:endParaRPr lang="ja-JP" altLang="en-US" sz="1200" b="1"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≪第１ステップ</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自団体の状態について正確な把握</a:t>
            </a:r>
          </a:p>
          <a:p>
            <a:pPr algn="just"/>
            <a:r>
              <a:rPr lang="ja-JP" altLang="en-US" sz="1200" dirty="0">
                <a:latin typeface="メイリオ" pitchFamily="50" charset="-128"/>
                <a:ea typeface="メイリオ" pitchFamily="50" charset="-128"/>
                <a:cs typeface="メイリオ" pitchFamily="50" charset="-128"/>
              </a:rPr>
              <a:t>　組織のミッションやビジョンのメッセージ性（夢）、目的を達成するための解決策（物語）、関わっている人の詳細、現に有しているネットワーク（場）など組織の現状と潜在力を洗い出し、共有します。</a:t>
            </a:r>
            <a:endParaRPr lang="en-US" altLang="ja-JP" sz="1200" dirty="0">
              <a:latin typeface="メイリオ" pitchFamily="50" charset="-128"/>
              <a:ea typeface="メイリオ" pitchFamily="50" charset="-128"/>
              <a:cs typeface="メイリオ" pitchFamily="50" charset="-128"/>
            </a:endParaRP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≪第２ステップ≫ 既存寄付者・潜在寄付者の分析</a:t>
            </a:r>
          </a:p>
          <a:p>
            <a:pPr algn="just"/>
            <a:r>
              <a:rPr lang="ja-JP" altLang="en-US" sz="1200" dirty="0">
                <a:latin typeface="メイリオ" pitchFamily="50" charset="-128"/>
                <a:ea typeface="メイリオ" pitchFamily="50" charset="-128"/>
                <a:cs typeface="メイリオ" pitchFamily="50" charset="-128"/>
              </a:rPr>
              <a:t>　寄付者にはいろいろなタイプがあります。例えば一回目の寄付者、リピートしてくれた寄付者、そして潜在的な寄付者などです。現状をドナーピラミッドという道具を使って分析し、関わってくれる人を増やしていきます。難しいのが、第１回目の寄付者になっていただくことです。そのためには、潜在的な寄付者に、①団体を知ってもらう、②何らかの形で関わってもらう、そして③ 「頼む」がポイントです。寄付者に寄付して良かったと感じていただきましょう。そうすれば、リピートする寄付者になってくれます。また、寄付の現状をドナーレンジチャート（金額別の人数の表）で分析し、誰にどのようにお願いするか、戦略を考えます。</a:t>
            </a: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≪第３ステップ≫ 理事・ボランティアの巻き込み</a:t>
            </a:r>
          </a:p>
          <a:p>
            <a:pPr algn="just"/>
            <a:r>
              <a:rPr lang="ja-JP" altLang="en-US" sz="1200" dirty="0">
                <a:latin typeface="メイリオ" pitchFamily="50" charset="-128"/>
                <a:ea typeface="メイリオ" pitchFamily="50" charset="-128"/>
                <a:cs typeface="メイリオ" pitchFamily="50" charset="-128"/>
              </a:rPr>
              <a:t>　ファンドレイジングは一人でできるものではありません。組織の理事の方などにその方に適したことを具体的にお願いしましょう。また、ボランティアとして関わってくれている方などに協力をお願いしましょう。</a:t>
            </a: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≪第４ステップ≫ コミュニケーション方法や内容の選択</a:t>
            </a:r>
          </a:p>
          <a:p>
            <a:pPr algn="just"/>
            <a:r>
              <a:rPr lang="ja-JP" altLang="en-US" sz="1200" dirty="0">
                <a:latin typeface="メイリオ" pitchFamily="50" charset="-128"/>
                <a:ea typeface="メイリオ" pitchFamily="50" charset="-128"/>
                <a:cs typeface="メイリオ" pitchFamily="50" charset="-128"/>
              </a:rPr>
              <a:t>　組織に関わっている方にはその関わり方などに応じて、いつ、何を、どのような形でお願いするかを整理します。ファンドレイジングの企画の早い段階から、直接会って巻き込む形でお願いすることが適当な方もいます。これらを、ファンドレイジング・マトリックスを用いて戦略の整理をします。</a:t>
            </a: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≪第５ステップ≫ ファンドレイジング計画の作成</a:t>
            </a:r>
          </a:p>
          <a:p>
            <a:pPr algn="just"/>
            <a:r>
              <a:rPr lang="ja-JP" altLang="en-US" sz="1200" dirty="0">
                <a:latin typeface="メイリオ" pitchFamily="50" charset="-128"/>
                <a:ea typeface="メイリオ" pitchFamily="50" charset="-128"/>
                <a:cs typeface="メイリオ" pitchFamily="50" charset="-128"/>
              </a:rPr>
              <a:t>　計画が計画のまま終わらないように作戦を立てます。まず、目標（金額、人数、数値以外の指標など）を明確に設定します。実行に当たってはスタートダッシュが大事です。あらかじめ関係者に働きかけを行い、スタートと同時に軌道に乗せましょう。担当者任せやバラバラの対応にならないよう理事会に責任者を決め、うまくいかなかったときの対処（バックアッププラン）も決めておきましょう。</a:t>
            </a:r>
          </a:p>
          <a:p>
            <a:pPr algn="just"/>
            <a:endParaRPr lang="ja-JP" altLang="en-US"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≪第６ステップ≫ ファンドレイジングの実施</a:t>
            </a:r>
          </a:p>
          <a:p>
            <a:pPr algn="just"/>
            <a:r>
              <a:rPr lang="ja-JP" altLang="en-US" sz="1200" dirty="0">
                <a:latin typeface="メイリオ" pitchFamily="50" charset="-128"/>
                <a:ea typeface="メイリオ" pitchFamily="50" charset="-128"/>
                <a:cs typeface="メイリオ" pitchFamily="50" charset="-128"/>
              </a:rPr>
              <a:t>　いよいよ実行に移ります。実行に当たっては、必ず実施責任者を決め、理事会などで定期的に報告します。また、遠慮せずに寄付をお願いします（お願いされた方が「お願いされた」と受け取るようなお願いをします）。そして、計画した内容は必ず実施しましょう。</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寄付に関するコミュニケーションで、ファンドレイジングする側が発信するのは、①お知らせ、②お願い、③感謝、④報告の４種類です。支援者に対して発信した言葉を相手は何で受け取っているかを意識しましょう。</a:t>
            </a:r>
            <a:endParaRPr lang="en-US" altLang="ja-JP" sz="1200" b="1" dirty="0">
              <a:solidFill>
                <a:srgbClr val="FF0000"/>
              </a:solidFill>
              <a:latin typeface="メイリオ" pitchFamily="50" charset="-128"/>
              <a:ea typeface="メイリオ" pitchFamily="50" charset="-128"/>
              <a:cs typeface="メイリオ" pitchFamily="50" charset="-128"/>
            </a:endParaRPr>
          </a:p>
        </p:txBody>
      </p:sp>
      <p:sp>
        <p:nvSpPr>
          <p:cNvPr id="14" name="正方形/長方形 13">
            <a:extLst>
              <a:ext uri="{FF2B5EF4-FFF2-40B4-BE49-F238E27FC236}">
                <a16:creationId xmlns:a16="http://schemas.microsoft.com/office/drawing/2014/main" id="{447AB5ED-2328-5A73-9A89-F41255E7079E}"/>
              </a:ext>
            </a:extLst>
          </p:cNvPr>
          <p:cNvSpPr/>
          <p:nvPr/>
        </p:nvSpPr>
        <p:spPr>
          <a:xfrm>
            <a:off x="327351" y="6819372"/>
            <a:ext cx="7079643" cy="1177447"/>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四角形: 角を丸くする 15">
            <a:extLst>
              <a:ext uri="{FF2B5EF4-FFF2-40B4-BE49-F238E27FC236}">
                <a16:creationId xmlns:a16="http://schemas.microsoft.com/office/drawing/2014/main" id="{F5FD185F-1810-E4A7-A3C8-D4135C9989DF}"/>
              </a:ext>
            </a:extLst>
          </p:cNvPr>
          <p:cNvSpPr/>
          <p:nvPr/>
        </p:nvSpPr>
        <p:spPr>
          <a:xfrm>
            <a:off x="1003300" y="9079294"/>
            <a:ext cx="914400" cy="914400"/>
          </a:xfrm>
          <a:prstGeom prst="round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テキスト ボックス 18">
            <a:extLst>
              <a:ext uri="{FF2B5EF4-FFF2-40B4-BE49-F238E27FC236}">
                <a16:creationId xmlns:a16="http://schemas.microsoft.com/office/drawing/2014/main" id="{2913ADF2-392D-F883-2FEF-038E64F2E60F}"/>
              </a:ext>
            </a:extLst>
          </p:cNvPr>
          <p:cNvSpPr txBox="1"/>
          <p:nvPr/>
        </p:nvSpPr>
        <p:spPr>
          <a:xfrm>
            <a:off x="5854432" y="2673659"/>
            <a:ext cx="1720753" cy="230832"/>
          </a:xfrm>
          <a:prstGeom prst="rect">
            <a:avLst/>
          </a:prstGeom>
          <a:noFill/>
        </p:spPr>
        <p:txBody>
          <a:bodyPr wrap="square" rtlCol="0">
            <a:spAutoFit/>
          </a:bodyPr>
          <a:lstStyle/>
          <a:p>
            <a:pPr algn="ctr"/>
            <a:r>
              <a:rPr kumimoji="1" lang="en-US" altLang="ja-JP" sz="900" dirty="0">
                <a:latin typeface="メイリオ" panose="020B0604030504040204" pitchFamily="50" charset="-128"/>
                <a:ea typeface="メイリオ" panose="020B0604030504040204" pitchFamily="50" charset="-128"/>
              </a:rPr>
              <a:t>7</a:t>
            </a:r>
            <a:r>
              <a:rPr kumimoji="1" lang="ja-JP" altLang="en-US" sz="900" dirty="0">
                <a:latin typeface="メイリオ" panose="020B0604030504040204" pitchFamily="50" charset="-128"/>
                <a:ea typeface="メイリオ" panose="020B0604030504040204" pitchFamily="50" charset="-128"/>
              </a:rPr>
              <a:t>つのステップ</a:t>
            </a:r>
          </a:p>
        </p:txBody>
      </p:sp>
      <p:pic>
        <p:nvPicPr>
          <p:cNvPr id="2" name="図 1">
            <a:extLst>
              <a:ext uri="{FF2B5EF4-FFF2-40B4-BE49-F238E27FC236}">
                <a16:creationId xmlns:a16="http://schemas.microsoft.com/office/drawing/2014/main" id="{F91F414F-7403-B273-941D-8604FED9BF87}"/>
              </a:ext>
            </a:extLst>
          </p:cNvPr>
          <p:cNvPicPr>
            <a:picLocks noChangeAspect="1"/>
          </p:cNvPicPr>
          <p:nvPr/>
        </p:nvPicPr>
        <p:blipFill>
          <a:blip r:embed="rId2"/>
          <a:stretch>
            <a:fillRect/>
          </a:stretch>
        </p:blipFill>
        <p:spPr>
          <a:xfrm>
            <a:off x="5776643" y="1797840"/>
            <a:ext cx="1636531" cy="917249"/>
          </a:xfrm>
          <a:prstGeom prst="rect">
            <a:avLst/>
          </a:prstGeom>
        </p:spPr>
      </p:pic>
      <p:pic>
        <p:nvPicPr>
          <p:cNvPr id="3" name="図 2">
            <a:extLst>
              <a:ext uri="{FF2B5EF4-FFF2-40B4-BE49-F238E27FC236}">
                <a16:creationId xmlns:a16="http://schemas.microsoft.com/office/drawing/2014/main" id="{B0B48452-BAAF-09FF-F4F1-62E331308FAC}"/>
              </a:ext>
            </a:extLst>
          </p:cNvPr>
          <p:cNvPicPr>
            <a:picLocks noChangeAspect="1"/>
          </p:cNvPicPr>
          <p:nvPr/>
        </p:nvPicPr>
        <p:blipFill>
          <a:blip r:embed="rId3"/>
          <a:stretch>
            <a:fillRect/>
          </a:stretch>
        </p:blipFill>
        <p:spPr>
          <a:xfrm>
            <a:off x="5862440" y="3760652"/>
            <a:ext cx="1495496" cy="841216"/>
          </a:xfrm>
          <a:prstGeom prst="rect">
            <a:avLst/>
          </a:prstGeom>
        </p:spPr>
      </p:pic>
      <p:pic>
        <p:nvPicPr>
          <p:cNvPr id="17" name="図 16">
            <a:extLst>
              <a:ext uri="{FF2B5EF4-FFF2-40B4-BE49-F238E27FC236}">
                <a16:creationId xmlns:a16="http://schemas.microsoft.com/office/drawing/2014/main" id="{BA83853D-66EA-1FE5-376B-A693B773B6D3}"/>
              </a:ext>
            </a:extLst>
          </p:cNvPr>
          <p:cNvPicPr>
            <a:picLocks noChangeAspect="1"/>
          </p:cNvPicPr>
          <p:nvPr/>
        </p:nvPicPr>
        <p:blipFill>
          <a:blip r:embed="rId4"/>
          <a:stretch>
            <a:fillRect/>
          </a:stretch>
        </p:blipFill>
        <p:spPr>
          <a:xfrm>
            <a:off x="5843912" y="5464517"/>
            <a:ext cx="1630667" cy="917250"/>
          </a:xfrm>
          <a:prstGeom prst="rect">
            <a:avLst/>
          </a:prstGeom>
        </p:spPr>
      </p:pic>
      <p:sp>
        <p:nvSpPr>
          <p:cNvPr id="18" name="テキスト ボックス 17">
            <a:extLst>
              <a:ext uri="{FF2B5EF4-FFF2-40B4-BE49-F238E27FC236}">
                <a16:creationId xmlns:a16="http://schemas.microsoft.com/office/drawing/2014/main" id="{91326278-AB61-6173-7746-628D3A4B8678}"/>
              </a:ext>
            </a:extLst>
          </p:cNvPr>
          <p:cNvSpPr txBox="1"/>
          <p:nvPr/>
        </p:nvSpPr>
        <p:spPr>
          <a:xfrm>
            <a:off x="155575" y="9487782"/>
            <a:ext cx="5627951" cy="830997"/>
          </a:xfrm>
          <a:prstGeom prst="rect">
            <a:avLst/>
          </a:prstGeom>
          <a:noFill/>
        </p:spPr>
        <p:txBody>
          <a:bodyPr wrap="square" rtlCol="0">
            <a:spAutoFit/>
          </a:bodyPr>
          <a:lstStyle/>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itchFamily="50" charset="-128"/>
                <a:ea typeface="メイリオ" pitchFamily="50" charset="-128"/>
                <a:cs typeface="メイリオ" pitchFamily="50" charset="-128"/>
              </a:rPr>
              <a:t>≪第７ステップ≫ 感謝・報告・評価</a:t>
            </a:r>
          </a:p>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感謝や報告をきちんと伝えましょう。</a:t>
            </a:r>
            <a:r>
              <a:rPr lang="en-US" altLang="ja-JP" sz="1200" dirty="0">
                <a:solidFill>
                  <a:prstClr val="black"/>
                </a:solidFill>
                <a:latin typeface="メイリオ" pitchFamily="50" charset="-128"/>
                <a:ea typeface="メイリオ" pitchFamily="50" charset="-128"/>
                <a:cs typeface="メイリオ" pitchFamily="50" charset="-128"/>
              </a:rPr>
              <a:t>1</a:t>
            </a:r>
            <a:r>
              <a:rPr lang="ja-JP" altLang="en-US" sz="1200" dirty="0">
                <a:solidFill>
                  <a:prstClr val="black"/>
                </a:solidFill>
                <a:latin typeface="メイリオ" pitchFamily="50" charset="-128"/>
                <a:ea typeface="メイリオ" pitchFamily="50" charset="-128"/>
                <a:cs typeface="メイリオ" pitchFamily="50" charset="-128"/>
              </a:rPr>
              <a:t>回の寄付に「ありがとう」を７回言うといいという研究もあるようです。例えば、寄付を頂き領収書をお渡しする時、会報などで報告をする時、誕生日のお祝いメールをお送りする時などです。</a:t>
            </a:r>
          </a:p>
        </p:txBody>
      </p:sp>
      <p:pic>
        <p:nvPicPr>
          <p:cNvPr id="22" name="図 21">
            <a:extLst>
              <a:ext uri="{FF2B5EF4-FFF2-40B4-BE49-F238E27FC236}">
                <a16:creationId xmlns:a16="http://schemas.microsoft.com/office/drawing/2014/main" id="{CC777D94-A4E1-BF38-8C0E-EE5EC509AE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7667" y="340219"/>
            <a:ext cx="1431924" cy="750291"/>
          </a:xfrm>
          <a:prstGeom prst="rect">
            <a:avLst/>
          </a:prstGeom>
        </p:spPr>
      </p:pic>
      <p:pic>
        <p:nvPicPr>
          <p:cNvPr id="26" name="図 25">
            <a:extLst>
              <a:ext uri="{FF2B5EF4-FFF2-40B4-BE49-F238E27FC236}">
                <a16:creationId xmlns:a16="http://schemas.microsoft.com/office/drawing/2014/main" id="{6B239229-7E76-FBEA-CDD0-361CF7B07DE0}"/>
              </a:ext>
            </a:extLst>
          </p:cNvPr>
          <p:cNvPicPr>
            <a:picLocks noChangeAspect="1"/>
          </p:cNvPicPr>
          <p:nvPr/>
        </p:nvPicPr>
        <p:blipFill>
          <a:blip r:embed="rId6"/>
          <a:stretch>
            <a:fillRect/>
          </a:stretch>
        </p:blipFill>
        <p:spPr>
          <a:xfrm>
            <a:off x="5883510" y="7350042"/>
            <a:ext cx="1453357" cy="817514"/>
          </a:xfrm>
          <a:prstGeom prst="rect">
            <a:avLst/>
          </a:prstGeom>
        </p:spPr>
      </p:pic>
      <p:pic>
        <p:nvPicPr>
          <p:cNvPr id="28" name="図 27">
            <a:extLst>
              <a:ext uri="{FF2B5EF4-FFF2-40B4-BE49-F238E27FC236}">
                <a16:creationId xmlns:a16="http://schemas.microsoft.com/office/drawing/2014/main" id="{72467116-97D7-3A03-86DB-F7D968FE5F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0713" y="8929283"/>
            <a:ext cx="1428250" cy="776611"/>
          </a:xfrm>
          <a:prstGeom prst="rect">
            <a:avLst/>
          </a:prstGeom>
        </p:spPr>
      </p:pic>
      <p:sp>
        <p:nvSpPr>
          <p:cNvPr id="29" name="タイトル 1">
            <a:extLst>
              <a:ext uri="{FF2B5EF4-FFF2-40B4-BE49-F238E27FC236}">
                <a16:creationId xmlns:a16="http://schemas.microsoft.com/office/drawing/2014/main" id="{69EA1011-4BEC-F8C2-C3DA-D5A669443DDC}"/>
              </a:ext>
            </a:extLst>
          </p:cNvPr>
          <p:cNvSpPr txBox="1">
            <a:spLocks/>
          </p:cNvSpPr>
          <p:nvPr/>
        </p:nvSpPr>
        <p:spPr bwMode="auto">
          <a:xfrm>
            <a:off x="-57150" y="10295594"/>
            <a:ext cx="365125" cy="436562"/>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2</a:t>
            </a:r>
          </a:p>
        </p:txBody>
      </p:sp>
    </p:spTree>
    <p:extLst>
      <p:ext uri="{BB962C8B-B14F-4D97-AF65-F5344CB8AC3E}">
        <p14:creationId xmlns:p14="http://schemas.microsoft.com/office/powerpoint/2010/main" val="417815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９月花イラスト」の画像検索結果">
            <a:extLst>
              <a:ext uri="{FF2B5EF4-FFF2-40B4-BE49-F238E27FC236}">
                <a16:creationId xmlns:a16="http://schemas.microsoft.com/office/drawing/2014/main" id="{ABB7FF71-B230-CE1B-6506-78D08E6007D2}"/>
              </a:ext>
            </a:extLst>
          </p:cNvPr>
          <p:cNvSpPr>
            <a:spLocks noChangeAspect="1" noChangeArrowheads="1"/>
          </p:cNvSpPr>
          <p:nvPr/>
        </p:nvSpPr>
        <p:spPr bwMode="auto">
          <a:xfrm>
            <a:off x="948142" y="2100432"/>
            <a:ext cx="304800" cy="304801"/>
          </a:xfrm>
          <a:prstGeom prst="rect">
            <a:avLst/>
          </a:prstGeom>
          <a:noFill/>
          <a:ln w="9525">
            <a:noFill/>
            <a:miter lim="800000"/>
            <a:headEnd/>
            <a:tailEnd/>
          </a:ln>
        </p:spPr>
        <p:txBody>
          <a:bodyPr/>
          <a:lstStyle/>
          <a:p>
            <a:endParaRPr lang="ja-JP" altLang="en-US"/>
          </a:p>
        </p:txBody>
      </p:sp>
      <p:sp>
        <p:nvSpPr>
          <p:cNvPr id="5" name="AutoShape 8" descr="ãããªã¼ã¤ã©ã¹ã 8æãã®ç»åæ¤ç´¢çµæ">
            <a:extLst>
              <a:ext uri="{FF2B5EF4-FFF2-40B4-BE49-F238E27FC236}">
                <a16:creationId xmlns:a16="http://schemas.microsoft.com/office/drawing/2014/main" id="{FB2F9D89-686A-07D6-186B-340782585321}"/>
              </a:ext>
            </a:extLst>
          </p:cNvPr>
          <p:cNvSpPr>
            <a:spLocks noChangeAspect="1" noChangeArrowheads="1"/>
          </p:cNvSpPr>
          <p:nvPr/>
        </p:nvSpPr>
        <p:spPr bwMode="auto">
          <a:xfrm>
            <a:off x="-1403945" y="21850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10" descr="ãããªã¼ã¤ã©ã¹ã 8æãã®ç»åæ¤ç´¢çµæ">
            <a:extLst>
              <a:ext uri="{FF2B5EF4-FFF2-40B4-BE49-F238E27FC236}">
                <a16:creationId xmlns:a16="http://schemas.microsoft.com/office/drawing/2014/main" id="{F76F7E80-871D-298F-E42E-A1275E88F800}"/>
              </a:ext>
            </a:extLst>
          </p:cNvPr>
          <p:cNvSpPr>
            <a:spLocks noChangeAspect="1" noChangeArrowheads="1"/>
          </p:cNvSpPr>
          <p:nvPr/>
        </p:nvSpPr>
        <p:spPr bwMode="auto">
          <a:xfrm>
            <a:off x="1100542" y="2337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6C17ADFE-D434-AB34-F4A1-3D54B2E0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80" y="3382355"/>
            <a:ext cx="3706206" cy="209221"/>
          </a:xfrm>
          <a:prstGeom prst="rect">
            <a:avLst/>
          </a:prstGeom>
        </p:spPr>
      </p:pic>
      <p:pic>
        <p:nvPicPr>
          <p:cNvPr id="8" name="図 7">
            <a:extLst>
              <a:ext uri="{FF2B5EF4-FFF2-40B4-BE49-F238E27FC236}">
                <a16:creationId xmlns:a16="http://schemas.microsoft.com/office/drawing/2014/main" id="{AB7B008B-B992-8095-EB52-C6D19E1EE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72" y="3438524"/>
            <a:ext cx="290906" cy="2698833"/>
          </a:xfrm>
          <a:prstGeom prst="rect">
            <a:avLst/>
          </a:prstGeom>
        </p:spPr>
      </p:pic>
      <p:grpSp>
        <p:nvGrpSpPr>
          <p:cNvPr id="9" name="グループ化 8">
            <a:extLst>
              <a:ext uri="{FF2B5EF4-FFF2-40B4-BE49-F238E27FC236}">
                <a16:creationId xmlns:a16="http://schemas.microsoft.com/office/drawing/2014/main" id="{9C87A598-12B9-3FCF-2E68-031983F2A4D8}"/>
              </a:ext>
            </a:extLst>
          </p:cNvPr>
          <p:cNvGrpSpPr/>
          <p:nvPr/>
        </p:nvGrpSpPr>
        <p:grpSpPr>
          <a:xfrm>
            <a:off x="469814" y="3454711"/>
            <a:ext cx="6267155" cy="420662"/>
            <a:chOff x="14944402" y="-6400259"/>
            <a:chExt cx="6469245" cy="377788"/>
          </a:xfrm>
        </p:grpSpPr>
        <p:grpSp>
          <p:nvGrpSpPr>
            <p:cNvPr id="10" name="グループ化 9">
              <a:extLst>
                <a:ext uri="{FF2B5EF4-FFF2-40B4-BE49-F238E27FC236}">
                  <a16:creationId xmlns:a16="http://schemas.microsoft.com/office/drawing/2014/main" id="{F70730C6-C889-702A-B018-3862A1F7C33A}"/>
                </a:ext>
              </a:extLst>
            </p:cNvPr>
            <p:cNvGrpSpPr/>
            <p:nvPr/>
          </p:nvGrpSpPr>
          <p:grpSpPr>
            <a:xfrm>
              <a:off x="15093101" y="-6400259"/>
              <a:ext cx="6220343" cy="377788"/>
              <a:chOff x="15103385" y="-4225585"/>
              <a:chExt cx="6295693" cy="380224"/>
            </a:xfrm>
          </p:grpSpPr>
          <p:sp>
            <p:nvSpPr>
              <p:cNvPr id="12" name="テキスト ボックス 5">
                <a:extLst>
                  <a:ext uri="{FF2B5EF4-FFF2-40B4-BE49-F238E27FC236}">
                    <a16:creationId xmlns:a16="http://schemas.microsoft.com/office/drawing/2014/main" id="{82F998BE-3030-A751-E70F-C07498E0965A}"/>
                  </a:ext>
                </a:extLst>
              </p:cNvPr>
              <p:cNvSpPr txBox="1">
                <a:spLocks noChangeArrowheads="1"/>
              </p:cNvSpPr>
              <p:nvPr/>
            </p:nvSpPr>
            <p:spPr bwMode="auto">
              <a:xfrm>
                <a:off x="15103385" y="-4225585"/>
                <a:ext cx="6295693" cy="215887"/>
              </a:xfrm>
              <a:prstGeom prst="rect">
                <a:avLst/>
              </a:prstGeom>
              <a:noFill/>
              <a:ln w="9525">
                <a:noFill/>
                <a:miter lim="800000"/>
                <a:headEnd/>
                <a:tailEnd/>
              </a:ln>
            </p:spPr>
            <p:txBody>
              <a:bodyPr wrap="square" lIns="59372" tIns="29686" rIns="59372" bIns="29686">
                <a:spAutoFit/>
              </a:bodyPr>
              <a:lstStyle/>
              <a:p>
                <a:pPr algn="ctr" defTabSz="914400">
                  <a:lnSpc>
                    <a:spcPts val="1300"/>
                  </a:lnSpc>
                </a:pPr>
                <a:endParaRPr lang="en-US" altLang="ja-JP" sz="1400" b="1" dirty="0">
                  <a:solidFill>
                    <a:srgbClr val="0070C0"/>
                  </a:solidFill>
                  <a:latin typeface="メイリオ" pitchFamily="50" charset="-128"/>
                  <a:ea typeface="メイリオ" pitchFamily="50" charset="-128"/>
                  <a:cs typeface="メイリオ" pitchFamily="50" charset="-128"/>
                </a:endParaRPr>
              </a:p>
            </p:txBody>
          </p:sp>
          <p:sp>
            <p:nvSpPr>
              <p:cNvPr id="13" name="テキスト ボックス 1">
                <a:extLst>
                  <a:ext uri="{FF2B5EF4-FFF2-40B4-BE49-F238E27FC236}">
                    <a16:creationId xmlns:a16="http://schemas.microsoft.com/office/drawing/2014/main" id="{F3EDCC26-8C40-83A8-A4D5-5C65AE0A80E4}"/>
                  </a:ext>
                </a:extLst>
              </p:cNvPr>
              <p:cNvSpPr txBox="1">
                <a:spLocks noChangeArrowheads="1"/>
              </p:cNvSpPr>
              <p:nvPr/>
            </p:nvSpPr>
            <p:spPr bwMode="auto">
              <a:xfrm>
                <a:off x="15583660" y="-4094283"/>
                <a:ext cx="5335142" cy="248922"/>
              </a:xfrm>
              <a:prstGeom prst="rect">
                <a:avLst/>
              </a:prstGeom>
              <a:noFill/>
              <a:ln w="9525">
                <a:noFill/>
                <a:miter lim="800000"/>
                <a:headEnd/>
                <a:tailEnd/>
              </a:ln>
            </p:spPr>
            <p:txBody>
              <a:bodyPr wrap="square" lIns="59372" tIns="29686" rIns="59372" bIns="29686">
                <a:spAutoFit/>
              </a:bodyPr>
              <a:lstStyle/>
              <a:p>
                <a:pPr algn="ctr" defTabSz="914400"/>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ちょっと気になる</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団体を</a:t>
                </a:r>
                <a:r>
                  <a:rPr lang="ja-JP" altLang="en-US" sz="1400" b="1" dirty="0">
                    <a:latin typeface="メイリオ" panose="020B0604030504040204" pitchFamily="50" charset="-128"/>
                    <a:ea typeface="メイリオ" panose="020B0604030504040204" pitchFamily="50" charset="-128"/>
                    <a:cs typeface="Meiryo UI" pitchFamily="50" charset="-128"/>
                  </a:rPr>
                  <a:t>紹介します</a:t>
                </a:r>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 name="テキスト ボックス 5">
              <a:extLst>
                <a:ext uri="{FF2B5EF4-FFF2-40B4-BE49-F238E27FC236}">
                  <a16:creationId xmlns:a16="http://schemas.microsoft.com/office/drawing/2014/main" id="{12039D6D-3F4A-94A2-4263-320EEC29AE3D}"/>
                </a:ext>
              </a:extLst>
            </p:cNvPr>
            <p:cNvSpPr txBox="1">
              <a:spLocks noChangeArrowheads="1"/>
            </p:cNvSpPr>
            <p:nvPr/>
          </p:nvSpPr>
          <p:spPr bwMode="auto">
            <a:xfrm>
              <a:off x="14944402" y="-6346005"/>
              <a:ext cx="6469245" cy="207595"/>
            </a:xfrm>
            <a:prstGeom prst="rect">
              <a:avLst/>
            </a:prstGeom>
            <a:noFill/>
            <a:ln w="9525">
              <a:noFill/>
              <a:miter lim="800000"/>
              <a:headEnd/>
              <a:tailEnd/>
            </a:ln>
          </p:spPr>
          <p:txBody>
            <a:bodyPr wrap="square" lIns="59372" tIns="29686" rIns="59372" bIns="29686">
              <a:spAutoFit/>
            </a:bodyPr>
            <a:lstStyle/>
            <a:p>
              <a:pPr algn="ctr" defTabSz="914400">
                <a:lnSpc>
                  <a:spcPts val="1300"/>
                </a:lnSpc>
              </a:pPr>
              <a:endParaRPr lang="en-US" altLang="ja-JP" sz="1200" b="1" dirty="0">
                <a:latin typeface="メイリオ" pitchFamily="50" charset="-128"/>
                <a:ea typeface="メイリオ" pitchFamily="50" charset="-128"/>
                <a:cs typeface="メイリオ" pitchFamily="50" charset="-128"/>
              </a:endParaRPr>
            </a:p>
          </p:txBody>
        </p:sp>
      </p:grpSp>
      <p:sp>
        <p:nvSpPr>
          <p:cNvPr id="14" name="正方形/長方形 13">
            <a:extLst>
              <a:ext uri="{FF2B5EF4-FFF2-40B4-BE49-F238E27FC236}">
                <a16:creationId xmlns:a16="http://schemas.microsoft.com/office/drawing/2014/main" id="{0EAB6C76-E1D4-003F-7627-41029F82F5D6}"/>
              </a:ext>
            </a:extLst>
          </p:cNvPr>
          <p:cNvSpPr/>
          <p:nvPr/>
        </p:nvSpPr>
        <p:spPr>
          <a:xfrm>
            <a:off x="91839" y="3388035"/>
            <a:ext cx="6659644" cy="253916"/>
          </a:xfrm>
          <a:prstGeom prst="rect">
            <a:avLst/>
          </a:prstGeom>
          <a:ln>
            <a:noFill/>
          </a:ln>
        </p:spPr>
        <p:txBody>
          <a:bodyPr wrap="square">
            <a:spAutoFit/>
          </a:bodyPr>
          <a:lstStyle/>
          <a:p>
            <a:pPr>
              <a:spcAft>
                <a:spcPts val="0"/>
              </a:spcAft>
            </a:pPr>
            <a:r>
              <a:rPr lang="ja-JP" altLang="en-US" sz="1050" b="0" i="0" dirty="0">
                <a:solidFill>
                  <a:srgbClr val="000000"/>
                </a:solidFill>
                <a:effectLst/>
                <a:latin typeface="メイリオ" panose="020B0604030504040204" pitchFamily="50" charset="-128"/>
                <a:ea typeface="メイリオ" panose="020B0604030504040204" pitchFamily="50" charset="-128"/>
              </a:rPr>
              <a:t>　</a:t>
            </a:r>
            <a:endParaRPr lang="en-US" altLang="ja-JP" sz="1050" kern="1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6">
            <a:extLst>
              <a:ext uri="{FF2B5EF4-FFF2-40B4-BE49-F238E27FC236}">
                <a16:creationId xmlns:a16="http://schemas.microsoft.com/office/drawing/2014/main" id="{4B6F4E3D-D865-009E-8AD1-C6D0D19B2F5B}"/>
              </a:ext>
            </a:extLst>
          </p:cNvPr>
          <p:cNvSpPr txBox="1">
            <a:spLocks noChangeArrowheads="1"/>
          </p:cNvSpPr>
          <p:nvPr/>
        </p:nvSpPr>
        <p:spPr bwMode="auto">
          <a:xfrm>
            <a:off x="753960" y="4844884"/>
            <a:ext cx="6208189" cy="567783"/>
          </a:xfrm>
          <a:prstGeom prst="rect">
            <a:avLst/>
          </a:prstGeom>
          <a:noFill/>
          <a:ln w="9525">
            <a:noFill/>
            <a:miter lim="800000"/>
            <a:headEnd/>
            <a:tailEnd/>
          </a:ln>
        </p:spPr>
        <p:txBody>
          <a:bodyPr wrap="square" lIns="59372" tIns="29686" rIns="59372" bIns="29686">
            <a:spAutoFit/>
          </a:bodyPr>
          <a:lstStyle/>
          <a:p>
            <a:pPr defTabSz="914400"/>
            <a:endParaRPr lang="en-US" altLang="ja-JP" sz="1100" b="1" dirty="0">
              <a:solidFill>
                <a:srgbClr val="000000"/>
              </a:solidFill>
              <a:latin typeface="メイリオ" pitchFamily="50" charset="-128"/>
              <a:ea typeface="メイリオ" pitchFamily="50" charset="-128"/>
              <a:cs typeface="メイリオ" pitchFamily="50" charset="-128"/>
            </a:endParaRPr>
          </a:p>
          <a:p>
            <a:pPr defTabSz="914400"/>
            <a:r>
              <a:rPr lang="ja-JP" altLang="en-US" sz="1100" b="1" dirty="0">
                <a:solidFill>
                  <a:srgbClr val="000000"/>
                </a:solidFill>
                <a:latin typeface="メイリオ" pitchFamily="50" charset="-128"/>
                <a:ea typeface="メイリオ" pitchFamily="50" charset="-128"/>
                <a:cs typeface="メイリオ" pitchFamily="50" charset="-128"/>
              </a:rPr>
              <a:t>♪当センターで行われる</a:t>
            </a:r>
            <a:r>
              <a:rPr lang="ja-JP" altLang="en-US" sz="1100" b="1" dirty="0">
                <a:latin typeface="メイリオ" pitchFamily="50" charset="-128"/>
                <a:ea typeface="メイリオ" pitchFamily="50" charset="-128"/>
                <a:cs typeface="メイリオ" pitchFamily="50" charset="-128"/>
              </a:rPr>
              <a:t>「第</a:t>
            </a:r>
            <a:r>
              <a:rPr lang="en-US" altLang="ja-JP" sz="1100" b="1" dirty="0">
                <a:latin typeface="メイリオ" pitchFamily="50" charset="-128"/>
                <a:ea typeface="メイリオ" pitchFamily="50" charset="-128"/>
                <a:cs typeface="メイリオ" pitchFamily="50" charset="-128"/>
              </a:rPr>
              <a:t>196</a:t>
            </a:r>
            <a:r>
              <a:rPr lang="ja-JP" altLang="en-US" sz="1100" b="1" dirty="0">
                <a:latin typeface="メイリオ" pitchFamily="50" charset="-128"/>
                <a:ea typeface="メイリオ" pitchFamily="50" charset="-128"/>
                <a:cs typeface="メイリオ" pitchFamily="50" charset="-128"/>
              </a:rPr>
              <a:t>回</a:t>
            </a:r>
            <a:r>
              <a:rPr lang="ja-JP" altLang="ja-JP" sz="1100" b="1" dirty="0">
                <a:latin typeface="メイリオ" pitchFamily="50" charset="-128"/>
                <a:ea typeface="メイリオ" pitchFamily="50" charset="-128"/>
                <a:cs typeface="メイリオ" pitchFamily="50" charset="-128"/>
              </a:rPr>
              <a:t>市民と</a:t>
            </a:r>
            <a:r>
              <a:rPr lang="en-US" altLang="ja-JP" sz="1100" b="1" dirty="0">
                <a:latin typeface="メイリオ" pitchFamily="50" charset="-128"/>
                <a:ea typeface="メイリオ" pitchFamily="50" charset="-128"/>
                <a:cs typeface="メイリオ" pitchFamily="50" charset="-128"/>
              </a:rPr>
              <a:t>NPO</a:t>
            </a:r>
            <a:r>
              <a:rPr lang="ja-JP" altLang="ja-JP" sz="1100" b="1" dirty="0">
                <a:latin typeface="メイリオ" pitchFamily="50" charset="-128"/>
                <a:ea typeface="メイリオ" pitchFamily="50" charset="-128"/>
                <a:cs typeface="メイリオ" pitchFamily="50" charset="-128"/>
              </a:rPr>
              <a:t>の交流サロン</a:t>
            </a:r>
            <a:r>
              <a:rPr lang="ja-JP" altLang="en-US" sz="1100" b="1" dirty="0">
                <a:latin typeface="メイリオ" pitchFamily="50" charset="-128"/>
                <a:ea typeface="メイリオ" pitchFamily="50" charset="-128"/>
                <a:cs typeface="メイリオ" pitchFamily="50" charset="-128"/>
              </a:rPr>
              <a:t>」にご登壇いただきます♪ </a:t>
            </a:r>
            <a:endParaRPr lang="en-US" altLang="ja-JP" sz="1100" b="1" dirty="0">
              <a:latin typeface="メイリオ" pitchFamily="50" charset="-128"/>
              <a:ea typeface="メイリオ" pitchFamily="50" charset="-128"/>
              <a:cs typeface="メイリオ" pitchFamily="50" charset="-128"/>
            </a:endParaRPr>
          </a:p>
          <a:p>
            <a:pPr defTabSz="914400"/>
            <a:r>
              <a:rPr lang="ja-JP" altLang="en-US" sz="1100" b="1" dirty="0">
                <a:solidFill>
                  <a:srgbClr val="000000"/>
                </a:solidFill>
                <a:latin typeface="メイリオ" pitchFamily="50" charset="-128"/>
                <a:ea typeface="メイリオ" pitchFamily="50" charset="-128"/>
                <a:cs typeface="メイリオ" pitchFamily="50" charset="-128"/>
              </a:rPr>
              <a:t>   </a:t>
            </a:r>
            <a:r>
              <a:rPr lang="ja-JP" altLang="en-US" sz="1100" b="1" u="sng" dirty="0">
                <a:solidFill>
                  <a:srgbClr val="000000"/>
                </a:solidFill>
                <a:latin typeface="メイリオ" pitchFamily="50" charset="-128"/>
                <a:ea typeface="メイリオ" pitchFamily="50" charset="-128"/>
                <a:cs typeface="メイリオ" pitchFamily="50" charset="-128"/>
              </a:rPr>
              <a:t>開催日時：</a:t>
            </a:r>
            <a:r>
              <a:rPr lang="en-US" altLang="ja-JP" sz="1100" b="1" u="sng" dirty="0">
                <a:solidFill>
                  <a:srgbClr val="000000"/>
                </a:solidFill>
                <a:latin typeface="メイリオ" pitchFamily="50" charset="-128"/>
                <a:ea typeface="メイリオ" pitchFamily="50" charset="-128"/>
                <a:cs typeface="メイリオ" pitchFamily="50" charset="-128"/>
              </a:rPr>
              <a:t>2025</a:t>
            </a:r>
            <a:r>
              <a:rPr lang="ja-JP" altLang="en-US" sz="1100" b="1" u="sng" dirty="0">
                <a:solidFill>
                  <a:srgbClr val="000000"/>
                </a:solidFill>
                <a:latin typeface="メイリオ" pitchFamily="50" charset="-128"/>
                <a:ea typeface="メイリオ" pitchFamily="50" charset="-128"/>
                <a:cs typeface="メイリオ" pitchFamily="50" charset="-128"/>
              </a:rPr>
              <a:t>年</a:t>
            </a:r>
            <a:r>
              <a:rPr lang="en-US" altLang="ja-JP" sz="1100" b="1" u="sng" dirty="0">
                <a:solidFill>
                  <a:srgbClr val="000000"/>
                </a:solidFill>
                <a:latin typeface="メイリオ" pitchFamily="50" charset="-128"/>
                <a:ea typeface="メイリオ" pitchFamily="50" charset="-128"/>
                <a:cs typeface="メイリオ" pitchFamily="50" charset="-128"/>
              </a:rPr>
              <a:t>11</a:t>
            </a:r>
            <a:r>
              <a:rPr lang="zh-TW" altLang="en-US" sz="1100" b="1" u="sng" dirty="0">
                <a:solidFill>
                  <a:srgbClr val="000000"/>
                </a:solidFill>
                <a:latin typeface="メイリオ" pitchFamily="50" charset="-128"/>
                <a:ea typeface="メイリオ" pitchFamily="50" charset="-128"/>
                <a:cs typeface="メイリオ" pitchFamily="50" charset="-128"/>
              </a:rPr>
              <a:t>月</a:t>
            </a:r>
            <a:r>
              <a:rPr lang="en-US" altLang="ja-JP" sz="1100" b="1" u="sng" dirty="0">
                <a:solidFill>
                  <a:srgbClr val="000000"/>
                </a:solidFill>
                <a:latin typeface="メイリオ" pitchFamily="50" charset="-128"/>
                <a:ea typeface="メイリオ" pitchFamily="50" charset="-128"/>
                <a:cs typeface="メイリオ" pitchFamily="50" charset="-128"/>
              </a:rPr>
              <a:t>13</a:t>
            </a:r>
            <a:r>
              <a:rPr lang="ja-JP" altLang="en-US" sz="1100" b="1" u="sng" dirty="0">
                <a:solidFill>
                  <a:srgbClr val="000000"/>
                </a:solidFill>
                <a:latin typeface="メイリオ" pitchFamily="50" charset="-128"/>
                <a:ea typeface="メイリオ" pitchFamily="50" charset="-128"/>
                <a:cs typeface="メイリオ" pitchFamily="50" charset="-128"/>
              </a:rPr>
              <a:t>日</a:t>
            </a:r>
            <a:r>
              <a:rPr lang="en-US" altLang="zh-TW" sz="1100" b="1" u="sng" dirty="0">
                <a:solidFill>
                  <a:srgbClr val="000000"/>
                </a:solidFill>
                <a:latin typeface="メイリオ" pitchFamily="50" charset="-128"/>
                <a:ea typeface="メイリオ" pitchFamily="50" charset="-128"/>
                <a:cs typeface="メイリオ" pitchFamily="50" charset="-128"/>
              </a:rPr>
              <a:t>(</a:t>
            </a:r>
            <a:r>
              <a:rPr lang="ja-JP" altLang="en-US" sz="1100" b="1" u="sng" dirty="0">
                <a:solidFill>
                  <a:srgbClr val="000000"/>
                </a:solidFill>
                <a:latin typeface="メイリオ" pitchFamily="50" charset="-128"/>
                <a:ea typeface="メイリオ" pitchFamily="50" charset="-128"/>
                <a:cs typeface="メイリオ" pitchFamily="50" charset="-128"/>
              </a:rPr>
              <a:t>木</a:t>
            </a:r>
            <a:r>
              <a:rPr lang="en-US" altLang="zh-TW" sz="1100" b="1" u="sng" dirty="0">
                <a:solidFill>
                  <a:srgbClr val="000000"/>
                </a:solidFill>
                <a:latin typeface="メイリオ" pitchFamily="50" charset="-128"/>
                <a:ea typeface="メイリオ" pitchFamily="50" charset="-128"/>
                <a:cs typeface="メイリオ" pitchFamily="50" charset="-128"/>
              </a:rPr>
              <a:t>)</a:t>
            </a:r>
            <a:r>
              <a:rPr lang="en-US" altLang="ja-JP" sz="1100" b="1" u="sng" dirty="0">
                <a:solidFill>
                  <a:srgbClr val="000000"/>
                </a:solidFill>
                <a:latin typeface="メイリオ" pitchFamily="50" charset="-128"/>
                <a:ea typeface="メイリオ" pitchFamily="50" charset="-128"/>
                <a:cs typeface="メイリオ" pitchFamily="50" charset="-128"/>
              </a:rPr>
              <a:t>18</a:t>
            </a:r>
            <a:r>
              <a:rPr lang="ja-JP" altLang="en-US" sz="1100" b="1" u="sng" dirty="0">
                <a:solidFill>
                  <a:srgbClr val="000000"/>
                </a:solidFill>
                <a:latin typeface="メイリオ" pitchFamily="50" charset="-128"/>
                <a:ea typeface="メイリオ" pitchFamily="50" charset="-128"/>
                <a:cs typeface="メイリオ" pitchFamily="50" charset="-128"/>
              </a:rPr>
              <a:t>時</a:t>
            </a:r>
            <a:r>
              <a:rPr lang="en-US" altLang="ja-JP" sz="1100" b="1" u="sng" dirty="0">
                <a:solidFill>
                  <a:srgbClr val="000000"/>
                </a:solidFill>
                <a:latin typeface="メイリオ" pitchFamily="50" charset="-128"/>
                <a:ea typeface="メイリオ" pitchFamily="50" charset="-128"/>
                <a:cs typeface="メイリオ" pitchFamily="50" charset="-128"/>
              </a:rPr>
              <a:t>45</a:t>
            </a:r>
            <a:r>
              <a:rPr lang="ja-JP" altLang="en-US" sz="1100" b="1" u="sng" dirty="0">
                <a:solidFill>
                  <a:srgbClr val="000000"/>
                </a:solidFill>
                <a:latin typeface="メイリオ" pitchFamily="50" charset="-128"/>
                <a:ea typeface="メイリオ" pitchFamily="50" charset="-128"/>
                <a:cs typeface="メイリオ" pitchFamily="50" charset="-128"/>
              </a:rPr>
              <a:t>分～</a:t>
            </a:r>
            <a:r>
              <a:rPr lang="en-US" altLang="ja-JP" sz="1100" b="1" u="sng" dirty="0">
                <a:solidFill>
                  <a:srgbClr val="000000"/>
                </a:solidFill>
                <a:latin typeface="メイリオ" pitchFamily="50" charset="-128"/>
                <a:ea typeface="メイリオ" pitchFamily="50" charset="-128"/>
                <a:cs typeface="メイリオ" pitchFamily="50" charset="-128"/>
              </a:rPr>
              <a:t>20</a:t>
            </a:r>
            <a:r>
              <a:rPr lang="ja-JP" altLang="en-US" sz="1100" b="1" u="sng" dirty="0">
                <a:solidFill>
                  <a:srgbClr val="000000"/>
                </a:solidFill>
                <a:latin typeface="メイリオ" pitchFamily="50" charset="-128"/>
                <a:ea typeface="メイリオ" pitchFamily="50" charset="-128"/>
                <a:cs typeface="メイリオ" pitchFamily="50" charset="-128"/>
              </a:rPr>
              <a:t>時</a:t>
            </a:r>
            <a:r>
              <a:rPr lang="en-US" altLang="ja-JP" sz="1100" b="1" u="sng" dirty="0">
                <a:solidFill>
                  <a:srgbClr val="000000"/>
                </a:solidFill>
                <a:latin typeface="メイリオ" pitchFamily="50" charset="-128"/>
                <a:ea typeface="メイリオ" pitchFamily="50" charset="-128"/>
                <a:cs typeface="メイリオ" pitchFamily="50" charset="-128"/>
              </a:rPr>
              <a:t>45</a:t>
            </a:r>
            <a:r>
              <a:rPr lang="ja-JP" altLang="en-US" sz="1100" b="1" u="sng" dirty="0">
                <a:solidFill>
                  <a:srgbClr val="000000"/>
                </a:solidFill>
                <a:latin typeface="メイリオ" pitchFamily="50" charset="-128"/>
                <a:ea typeface="メイリオ" pitchFamily="50" charset="-128"/>
                <a:cs typeface="メイリオ" pitchFamily="50" charset="-128"/>
              </a:rPr>
              <a:t>分</a:t>
            </a:r>
            <a:r>
              <a:rPr lang="ja-JP" altLang="en-US" sz="1100" b="1" dirty="0">
                <a:solidFill>
                  <a:srgbClr val="000000"/>
                </a:solidFill>
                <a:latin typeface="メイリオ" pitchFamily="50" charset="-128"/>
                <a:ea typeface="メイリオ" pitchFamily="50" charset="-128"/>
                <a:cs typeface="メイリオ" pitchFamily="50" charset="-128"/>
              </a:rPr>
              <a:t> </a:t>
            </a:r>
            <a:r>
              <a:rPr lang="en-US" altLang="ja-JP" sz="1100" b="1" dirty="0">
                <a:solidFill>
                  <a:srgbClr val="000000"/>
                </a:solidFill>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是非ご参加ください。</a:t>
            </a:r>
          </a:p>
        </p:txBody>
      </p:sp>
      <p:sp>
        <p:nvSpPr>
          <p:cNvPr id="16" name="正方形/長方形 9">
            <a:extLst>
              <a:ext uri="{FF2B5EF4-FFF2-40B4-BE49-F238E27FC236}">
                <a16:creationId xmlns:a16="http://schemas.microsoft.com/office/drawing/2014/main" id="{55DA54F5-D221-CEAC-6C0D-5CF32CB5B132}"/>
              </a:ext>
            </a:extLst>
          </p:cNvPr>
          <p:cNvSpPr>
            <a:spLocks noChangeArrowheads="1"/>
          </p:cNvSpPr>
          <p:nvPr/>
        </p:nvSpPr>
        <p:spPr bwMode="auto">
          <a:xfrm>
            <a:off x="391530" y="5430805"/>
            <a:ext cx="4236359" cy="486351"/>
          </a:xfrm>
          <a:prstGeom prst="rect">
            <a:avLst/>
          </a:prstGeom>
          <a:noFill/>
          <a:ln w="9525">
            <a:noFill/>
            <a:miter lim="800000"/>
            <a:headEnd/>
            <a:tailEnd/>
          </a:ln>
        </p:spPr>
        <p:txBody>
          <a:bodyPr wrap="square" lIns="59372" tIns="29686" rIns="59372" bIns="29686">
            <a:spAutoFit/>
          </a:bodyPr>
          <a:lstStyle/>
          <a:p>
            <a:pPr defTabSz="592138">
              <a:lnSpc>
                <a:spcPts val="1100"/>
              </a:lnSpc>
            </a:pPr>
            <a:r>
              <a:rPr lang="ja-JP" altLang="en-US" sz="1000" dirty="0">
                <a:solidFill>
                  <a:srgbClr val="000000"/>
                </a:solidFill>
                <a:latin typeface="メイリオ" pitchFamily="50" charset="-128"/>
                <a:ea typeface="メイリオ" pitchFamily="50" charset="-128"/>
                <a:cs typeface="メイリオ" pitchFamily="50" charset="-128"/>
              </a:rPr>
              <a:t>参加方法：オンライン</a:t>
            </a: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詳細は</a:t>
            </a:r>
            <a:r>
              <a:rPr lang="en-US" altLang="ja-JP" sz="1000" dirty="0">
                <a:solidFill>
                  <a:srgbClr val="000000"/>
                </a:solidFill>
                <a:latin typeface="メイリオ" pitchFamily="50" charset="-128"/>
                <a:ea typeface="メイリオ" pitchFamily="50" charset="-128"/>
                <a:cs typeface="メイリオ" pitchFamily="50" charset="-128"/>
              </a:rPr>
              <a:t>https://snponet.net</a:t>
            </a:r>
            <a:r>
              <a:rPr lang="en-US" altLang="ja-JP" sz="1000" dirty="0">
                <a:solidFill>
                  <a:srgbClr val="000000"/>
                </a:solidFill>
                <a:latin typeface="小塚ゴシック Pro L"/>
                <a:ea typeface="小塚ゴシック Pro L"/>
                <a:cs typeface="メイリオ" pitchFamily="50" charset="-128"/>
              </a:rPr>
              <a:t>)</a:t>
            </a:r>
            <a:endParaRPr lang="en-US" altLang="ja-JP" sz="1000" dirty="0">
              <a:solidFill>
                <a:srgbClr val="000000"/>
              </a:solidFill>
              <a:latin typeface="メイリオ" pitchFamily="50" charset="-128"/>
              <a:ea typeface="メイリオ" pitchFamily="50" charset="-128"/>
              <a:cs typeface="メイリオ" pitchFamily="50" charset="-128"/>
            </a:endParaRPr>
          </a:p>
          <a:p>
            <a:pPr marL="0" marR="0" lvl="0" indent="0" algn="l" defTabSz="592138" rtl="0" eaLnBrk="1" fontAlgn="base" latinLnBrk="0" hangingPunct="1">
              <a:lnSpc>
                <a:spcPts val="1100"/>
              </a:lnSpc>
              <a:spcBef>
                <a:spcPct val="0"/>
              </a:spcBef>
              <a:spcAft>
                <a:spcPct val="0"/>
              </a:spcAft>
              <a:buClrTx/>
              <a:buSzTx/>
              <a:buFontTx/>
              <a:buNone/>
              <a:tabLst/>
              <a:defRPr/>
            </a:pPr>
            <a:r>
              <a:rPr lang="ja-JP" altLang="en-US" sz="1000" dirty="0">
                <a:solidFill>
                  <a:srgbClr val="000000"/>
                </a:solidFill>
                <a:latin typeface="メイリオ" pitchFamily="50" charset="-128"/>
                <a:ea typeface="メイリオ" pitchFamily="50" charset="-128"/>
                <a:cs typeface="メイリオ" pitchFamily="50" charset="-128"/>
              </a:rPr>
              <a:t>語り手：</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法人</a:t>
            </a:r>
            <a:r>
              <a:rPr lang="en-US" altLang="ja-JP" sz="1000" dirty="0">
                <a:solidFill>
                  <a:srgbClr val="000000"/>
                </a:solidFill>
                <a:latin typeface="メイリオ" pitchFamily="50" charset="-128"/>
                <a:ea typeface="メイリオ" pitchFamily="50" charset="-128"/>
                <a:cs typeface="メイリオ" pitchFamily="50" charset="-128"/>
              </a:rPr>
              <a:t>STUDY FOR TWO</a:t>
            </a:r>
          </a:p>
          <a:p>
            <a:pPr defTabSz="592138">
              <a:lnSpc>
                <a:spcPts val="1100"/>
              </a:lnSpc>
            </a:pPr>
            <a:r>
              <a:rPr lang="ja-JP" altLang="en-US" sz="1000" dirty="0">
                <a:solidFill>
                  <a:srgbClr val="000000"/>
                </a:solidFill>
                <a:latin typeface="メイリオ" pitchFamily="50" charset="-128"/>
                <a:ea typeface="メイリオ" pitchFamily="50" charset="-128"/>
                <a:cs typeface="メイリオ" pitchFamily="50" charset="-128"/>
              </a:rPr>
              <a:t>参加費：無料</a:t>
            </a: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17" name="図 16">
            <a:extLst>
              <a:ext uri="{FF2B5EF4-FFF2-40B4-BE49-F238E27FC236}">
                <a16:creationId xmlns:a16="http://schemas.microsoft.com/office/drawing/2014/main" id="{5784364B-89AE-6F3A-0C29-800292B5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59" y="5992048"/>
            <a:ext cx="3586402" cy="202457"/>
          </a:xfrm>
          <a:prstGeom prst="rect">
            <a:avLst/>
          </a:prstGeom>
        </p:spPr>
      </p:pic>
      <p:sp>
        <p:nvSpPr>
          <p:cNvPr id="18" name="テキスト ボックス 8">
            <a:extLst>
              <a:ext uri="{FF2B5EF4-FFF2-40B4-BE49-F238E27FC236}">
                <a16:creationId xmlns:a16="http://schemas.microsoft.com/office/drawing/2014/main" id="{70427071-6331-9F31-0DE0-54F4D9F21F70}"/>
              </a:ext>
            </a:extLst>
          </p:cNvPr>
          <p:cNvSpPr txBox="1">
            <a:spLocks noChangeArrowheads="1"/>
          </p:cNvSpPr>
          <p:nvPr/>
        </p:nvSpPr>
        <p:spPr bwMode="auto">
          <a:xfrm>
            <a:off x="3453336" y="5430805"/>
            <a:ext cx="3670655" cy="707565"/>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主催・問合せ：</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協働機構（コラボ・ジャパン）</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電 話</a:t>
            </a:r>
            <a:r>
              <a:rPr lang="en-US" altLang="ja-JP" sz="1000" dirty="0">
                <a:solidFill>
                  <a:srgbClr val="000000"/>
                </a:solidFill>
                <a:latin typeface="メイリオ" pitchFamily="50" charset="-128"/>
                <a:ea typeface="メイリオ" pitchFamily="50" charset="-128"/>
                <a:cs typeface="メイリオ" pitchFamily="50" charset="-128"/>
              </a:rPr>
              <a:t>】03-5206-6527</a:t>
            </a: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【E-mail】hiroba@s-nponet.net</a:t>
            </a: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後援：新宿区</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19" name="図 18">
            <a:extLst>
              <a:ext uri="{FF2B5EF4-FFF2-40B4-BE49-F238E27FC236}">
                <a16:creationId xmlns:a16="http://schemas.microsoft.com/office/drawing/2014/main" id="{4187FE49-6C77-5FF4-2B22-F5A273674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416" y="3347372"/>
            <a:ext cx="222436" cy="2789986"/>
          </a:xfrm>
          <a:prstGeom prst="rect">
            <a:avLst/>
          </a:prstGeom>
        </p:spPr>
      </p:pic>
      <p:sp>
        <p:nvSpPr>
          <p:cNvPr id="21" name="AutoShape 8" descr="ãããªã¼ã¤ã©ã¹ã 8æãã®ç»åæ¤ç´¢çµæ">
            <a:extLst>
              <a:ext uri="{FF2B5EF4-FFF2-40B4-BE49-F238E27FC236}">
                <a16:creationId xmlns:a16="http://schemas.microsoft.com/office/drawing/2014/main" id="{E41DE4DC-0A86-1B14-32B4-A02814412883}"/>
              </a:ext>
            </a:extLst>
          </p:cNvPr>
          <p:cNvSpPr>
            <a:spLocks noChangeAspect="1" noChangeArrowheads="1"/>
          </p:cNvSpPr>
          <p:nvPr/>
        </p:nvSpPr>
        <p:spPr bwMode="auto">
          <a:xfrm>
            <a:off x="969624" y="43880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10" descr="ãããªã¼ã¤ã©ã¹ã 8æãã®ç»åæ¤ç´¢çµæ">
            <a:extLst>
              <a:ext uri="{FF2B5EF4-FFF2-40B4-BE49-F238E27FC236}">
                <a16:creationId xmlns:a16="http://schemas.microsoft.com/office/drawing/2014/main" id="{6AF3B39A-0A6A-A3E1-C4E5-8D7173A519C2}"/>
              </a:ext>
            </a:extLst>
          </p:cNvPr>
          <p:cNvSpPr>
            <a:spLocks noChangeAspect="1" noChangeArrowheads="1"/>
          </p:cNvSpPr>
          <p:nvPr/>
        </p:nvSpPr>
        <p:spPr bwMode="auto">
          <a:xfrm>
            <a:off x="1161144" y="424049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3" name="図 22">
            <a:extLst>
              <a:ext uri="{FF2B5EF4-FFF2-40B4-BE49-F238E27FC236}">
                <a16:creationId xmlns:a16="http://schemas.microsoft.com/office/drawing/2014/main" id="{991BA6FB-391B-56C6-F4B0-CD016E28E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425" y="6004575"/>
            <a:ext cx="3544561" cy="200096"/>
          </a:xfrm>
          <a:prstGeom prst="rect">
            <a:avLst/>
          </a:prstGeom>
        </p:spPr>
      </p:pic>
      <p:pic>
        <p:nvPicPr>
          <p:cNvPr id="24" name="図 23">
            <a:extLst>
              <a:ext uri="{FF2B5EF4-FFF2-40B4-BE49-F238E27FC236}">
                <a16:creationId xmlns:a16="http://schemas.microsoft.com/office/drawing/2014/main" id="{EDDC3808-6FB6-60B6-A532-951FE4B72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3" y="3395867"/>
            <a:ext cx="3475946" cy="196223"/>
          </a:xfrm>
          <a:prstGeom prst="rect">
            <a:avLst/>
          </a:prstGeom>
        </p:spPr>
      </p:pic>
      <p:sp>
        <p:nvSpPr>
          <p:cNvPr id="25" name="タイトル 1">
            <a:extLst>
              <a:ext uri="{FF2B5EF4-FFF2-40B4-BE49-F238E27FC236}">
                <a16:creationId xmlns:a16="http://schemas.microsoft.com/office/drawing/2014/main" id="{988FAD36-9372-B6D6-5B69-BC28B237EF4B}"/>
              </a:ext>
            </a:extLst>
          </p:cNvPr>
          <p:cNvSpPr txBox="1">
            <a:spLocks/>
          </p:cNvSpPr>
          <p:nvPr/>
        </p:nvSpPr>
        <p:spPr bwMode="auto">
          <a:xfrm>
            <a:off x="7177698" y="10297224"/>
            <a:ext cx="363538" cy="436562"/>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3</a:t>
            </a:r>
          </a:p>
        </p:txBody>
      </p:sp>
      <p:sp>
        <p:nvSpPr>
          <p:cNvPr id="26" name="テキスト ボックス 5">
            <a:extLst>
              <a:ext uri="{FF2B5EF4-FFF2-40B4-BE49-F238E27FC236}">
                <a16:creationId xmlns:a16="http://schemas.microsoft.com/office/drawing/2014/main" id="{A947E5DD-C2E0-1F75-498C-43E44F86E8FB}"/>
              </a:ext>
            </a:extLst>
          </p:cNvPr>
          <p:cNvSpPr txBox="1">
            <a:spLocks noChangeArrowheads="1"/>
          </p:cNvSpPr>
          <p:nvPr/>
        </p:nvSpPr>
        <p:spPr bwMode="auto">
          <a:xfrm>
            <a:off x="51986" y="3900317"/>
            <a:ext cx="6913133" cy="238847"/>
          </a:xfrm>
          <a:prstGeom prst="rect">
            <a:avLst/>
          </a:prstGeom>
          <a:noFill/>
          <a:ln w="9525">
            <a:noFill/>
            <a:miter lim="800000"/>
            <a:headEnd/>
            <a:tailEnd/>
          </a:ln>
        </p:spPr>
        <p:txBody>
          <a:bodyPr wrap="square" lIns="59372" tIns="29686" rIns="59372" bIns="29686">
            <a:spAutoFit/>
          </a:bodyPr>
          <a:lstStyle/>
          <a:p>
            <a:pPr algn="ctr" defTabSz="914400">
              <a:lnSpc>
                <a:spcPts val="1300"/>
              </a:lnSpc>
            </a:pPr>
            <a:r>
              <a:rPr lang="en-US" altLang="ja-JP" sz="1400" b="1" dirty="0">
                <a:solidFill>
                  <a:srgbClr val="0070C0"/>
                </a:solidFill>
                <a:latin typeface="メイリオ" pitchFamily="50" charset="-128"/>
                <a:ea typeface="メイリオ" pitchFamily="50" charset="-128"/>
                <a:cs typeface="メイリオ" pitchFamily="50" charset="-128"/>
              </a:rPr>
              <a:t>《</a:t>
            </a:r>
            <a:r>
              <a:rPr lang="ja-JP" altLang="en-US" sz="1400" b="1" dirty="0">
                <a:solidFill>
                  <a:srgbClr val="0070C0"/>
                </a:solidFill>
                <a:latin typeface="メイリオ" pitchFamily="50" charset="-128"/>
                <a:ea typeface="メイリオ" pitchFamily="50" charset="-128"/>
                <a:cs typeface="メイリオ" pitchFamily="50" charset="-128"/>
              </a:rPr>
              <a:t> </a:t>
            </a:r>
            <a:r>
              <a:rPr lang="en-US" altLang="ja-JP" sz="1400" b="1" dirty="0">
                <a:solidFill>
                  <a:srgbClr val="0070C0"/>
                </a:solidFill>
                <a:latin typeface="メイリオ" pitchFamily="50" charset="-128"/>
                <a:ea typeface="メイリオ" pitchFamily="50" charset="-128"/>
                <a:cs typeface="メイリオ" pitchFamily="50" charset="-128"/>
              </a:rPr>
              <a:t>NPO</a:t>
            </a:r>
            <a:r>
              <a:rPr lang="ja-JP" altLang="en-US" sz="1400" b="1" dirty="0">
                <a:solidFill>
                  <a:srgbClr val="0070C0"/>
                </a:solidFill>
                <a:latin typeface="メイリオ" pitchFamily="50" charset="-128"/>
                <a:ea typeface="メイリオ" pitchFamily="50" charset="-128"/>
                <a:cs typeface="メイリオ" pitchFamily="50" charset="-128"/>
              </a:rPr>
              <a:t>法人</a:t>
            </a:r>
            <a:r>
              <a:rPr lang="en-US" altLang="ja-JP" sz="1400" b="1" dirty="0">
                <a:solidFill>
                  <a:srgbClr val="0070C0"/>
                </a:solidFill>
                <a:latin typeface="メイリオ" pitchFamily="50" charset="-128"/>
                <a:ea typeface="メイリオ" pitchFamily="50" charset="-128"/>
                <a:cs typeface="メイリオ" pitchFamily="50" charset="-128"/>
              </a:rPr>
              <a:t>STUDY FOR TWO》</a:t>
            </a:r>
            <a:endParaRPr lang="en-US" altLang="ja-JP" sz="1200" b="1" dirty="0">
              <a:solidFill>
                <a:srgbClr val="0070C0"/>
              </a:solidFill>
              <a:latin typeface="メイリオ" pitchFamily="50" charset="-128"/>
              <a:ea typeface="メイリオ" pitchFamily="50" charset="-128"/>
              <a:cs typeface="メイリオ" pitchFamily="50" charset="-128"/>
            </a:endParaRPr>
          </a:p>
        </p:txBody>
      </p:sp>
      <p:pic>
        <p:nvPicPr>
          <p:cNvPr id="27" name="図 26">
            <a:extLst>
              <a:ext uri="{FF2B5EF4-FFF2-40B4-BE49-F238E27FC236}">
                <a16:creationId xmlns:a16="http://schemas.microsoft.com/office/drawing/2014/main" id="{8EC2AF96-31A7-889C-F862-A897CF0202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457" y="5357214"/>
            <a:ext cx="649241" cy="614010"/>
          </a:xfrm>
          <a:prstGeom prst="rect">
            <a:avLst/>
          </a:prstGeom>
        </p:spPr>
      </p:pic>
      <p:sp>
        <p:nvSpPr>
          <p:cNvPr id="28" name="四角形: 角を丸くする 27">
            <a:extLst>
              <a:ext uri="{FF2B5EF4-FFF2-40B4-BE49-F238E27FC236}">
                <a16:creationId xmlns:a16="http://schemas.microsoft.com/office/drawing/2014/main" id="{6B484D9B-F655-3AEB-1BB1-8F4B16500E5B}"/>
              </a:ext>
            </a:extLst>
          </p:cNvPr>
          <p:cNvSpPr/>
          <p:nvPr/>
        </p:nvSpPr>
        <p:spPr>
          <a:xfrm>
            <a:off x="6281417" y="5000222"/>
            <a:ext cx="1083714" cy="229450"/>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sz="800" b="1" dirty="0">
                <a:solidFill>
                  <a:srgbClr val="FF3300"/>
                </a:solidFill>
                <a:latin typeface="メイリオ" panose="020B0604030504040204" pitchFamily="50" charset="-128"/>
                <a:ea typeface="メイリオ" panose="020B0604030504040204" pitchFamily="50" charset="-128"/>
              </a:rPr>
              <a:t>申込み</a:t>
            </a:r>
            <a:r>
              <a:rPr kumimoji="1" lang="ja-JP" altLang="en-US" sz="800" b="1" dirty="0">
                <a:solidFill>
                  <a:srgbClr val="FF3300"/>
                </a:solidFill>
                <a:latin typeface="メイリオ" panose="020B0604030504040204" pitchFamily="50" charset="-128"/>
                <a:ea typeface="メイリオ" panose="020B0604030504040204" pitchFamily="50" charset="-128"/>
              </a:rPr>
              <a:t>は</a:t>
            </a:r>
            <a:endParaRPr kumimoji="1" lang="en-US" altLang="ja-JP" sz="800" b="1" dirty="0">
              <a:solidFill>
                <a:srgbClr val="FF3300"/>
              </a:solidFill>
              <a:latin typeface="メイリオ" panose="020B0604030504040204" pitchFamily="50" charset="-128"/>
              <a:ea typeface="メイリオ" panose="020B0604030504040204" pitchFamily="50" charset="-128"/>
            </a:endParaRPr>
          </a:p>
          <a:p>
            <a:pPr algn="ctr"/>
            <a:r>
              <a:rPr kumimoji="1" lang="ja-JP" altLang="en-US" sz="800" b="1" dirty="0">
                <a:solidFill>
                  <a:srgbClr val="FF3300"/>
                </a:solidFill>
                <a:latin typeface="メイリオ" panose="020B0604030504040204" pitchFamily="50" charset="-128"/>
                <a:ea typeface="メイリオ" panose="020B0604030504040204" pitchFamily="50" charset="-128"/>
              </a:rPr>
              <a:t>こちらから</a:t>
            </a:r>
            <a:endParaRPr kumimoji="1" lang="en-US" altLang="ja-JP" sz="800" b="1" dirty="0">
              <a:solidFill>
                <a:srgbClr val="FF3300"/>
              </a:solidFill>
              <a:latin typeface="メイリオ" panose="020B0604030504040204" pitchFamily="50" charset="-128"/>
              <a:ea typeface="メイリオ" panose="020B0604030504040204" pitchFamily="50" charset="-128"/>
            </a:endParaRPr>
          </a:p>
        </p:txBody>
      </p:sp>
      <p:sp>
        <p:nvSpPr>
          <p:cNvPr id="30" name="テキスト ボックス 5">
            <a:extLst>
              <a:ext uri="{FF2B5EF4-FFF2-40B4-BE49-F238E27FC236}">
                <a16:creationId xmlns:a16="http://schemas.microsoft.com/office/drawing/2014/main" id="{EB1C08E4-E015-EA96-90E4-73B7BD0E3193}"/>
              </a:ext>
            </a:extLst>
          </p:cNvPr>
          <p:cNvSpPr txBox="1">
            <a:spLocks noChangeArrowheads="1"/>
          </p:cNvSpPr>
          <p:nvPr/>
        </p:nvSpPr>
        <p:spPr bwMode="auto">
          <a:xfrm>
            <a:off x="229770" y="4153338"/>
            <a:ext cx="6967311" cy="238847"/>
          </a:xfrm>
          <a:prstGeom prst="rect">
            <a:avLst/>
          </a:prstGeom>
          <a:noFill/>
          <a:ln w="9525">
            <a:noFill/>
            <a:miter lim="800000"/>
            <a:headEnd/>
            <a:tailEnd/>
          </a:ln>
        </p:spPr>
        <p:txBody>
          <a:bodyPr wrap="square" lIns="59372" tIns="29686" rIns="59372" bIns="29686">
            <a:spAutoFit/>
          </a:bodyPr>
          <a:lstStyle/>
          <a:p>
            <a:pPr algn="ctr" defTabSz="914400">
              <a:lnSpc>
                <a:spcPts val="1300"/>
              </a:lnSpc>
            </a:pPr>
            <a:r>
              <a:rPr lang="ja-JP" altLang="en-US" sz="1400" b="1" dirty="0">
                <a:solidFill>
                  <a:srgbClr val="0070C0"/>
                </a:solidFill>
                <a:latin typeface="メイリオ" pitchFamily="50" charset="-128"/>
                <a:ea typeface="メイリオ" pitchFamily="50" charset="-128"/>
                <a:cs typeface="メイリオ" pitchFamily="50" charset="-128"/>
              </a:rPr>
              <a:t>　～勉強したいと願うすべての子どもたちが勉強できる世界に～</a:t>
            </a:r>
            <a:endParaRPr lang="en-US" altLang="ja-JP" sz="1400" b="1" dirty="0">
              <a:solidFill>
                <a:srgbClr val="0070C0"/>
              </a:solidFill>
              <a:latin typeface="メイリオ" pitchFamily="50" charset="-128"/>
              <a:ea typeface="メイリオ" pitchFamily="50" charset="-128"/>
              <a:cs typeface="メイリオ" pitchFamily="50" charset="-128"/>
            </a:endParaRPr>
          </a:p>
        </p:txBody>
      </p:sp>
      <p:sp>
        <p:nvSpPr>
          <p:cNvPr id="31" name="正方形/長方形 30">
            <a:extLst>
              <a:ext uri="{FF2B5EF4-FFF2-40B4-BE49-F238E27FC236}">
                <a16:creationId xmlns:a16="http://schemas.microsoft.com/office/drawing/2014/main" id="{0C62D7FF-6E8F-A7F4-B9AC-D4E59DAA9E6A}"/>
              </a:ext>
            </a:extLst>
          </p:cNvPr>
          <p:cNvSpPr/>
          <p:nvPr/>
        </p:nvSpPr>
        <p:spPr>
          <a:xfrm>
            <a:off x="364111" y="6399743"/>
            <a:ext cx="6966247" cy="429860"/>
          </a:xfrm>
          <a:prstGeom prst="rect">
            <a:avLst/>
          </a:prstGeom>
          <a:noFill/>
          <a:ln w="28575">
            <a:solidFill>
              <a:srgbClr val="FF33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rgbClr val="FF3300"/>
              </a:solidFill>
              <a:effectLst>
                <a:outerShdw blurRad="76200" dist="50800" dir="5400000" algn="tl" rotWithShape="0">
                  <a:srgbClr val="000000">
                    <a:alpha val="65000"/>
                  </a:srgbClr>
                </a:outerShdw>
              </a:effectLst>
              <a:latin typeface="+mn-lt"/>
              <a:ea typeface="+mn-ea"/>
            </a:endParaRPr>
          </a:p>
        </p:txBody>
      </p:sp>
      <p:sp>
        <p:nvSpPr>
          <p:cNvPr id="32" name="正方形/長方形 31">
            <a:extLst>
              <a:ext uri="{FF2B5EF4-FFF2-40B4-BE49-F238E27FC236}">
                <a16:creationId xmlns:a16="http://schemas.microsoft.com/office/drawing/2014/main" id="{85C3E337-19A1-68C5-1AF9-D337FD02434D}"/>
              </a:ext>
            </a:extLst>
          </p:cNvPr>
          <p:cNvSpPr/>
          <p:nvPr/>
        </p:nvSpPr>
        <p:spPr>
          <a:xfrm>
            <a:off x="180230" y="6256035"/>
            <a:ext cx="7016851" cy="493981"/>
          </a:xfrm>
          <a:prstGeom prst="rect">
            <a:avLst/>
          </a:prstGeom>
          <a:solidFill>
            <a:srgbClr val="FF3300"/>
          </a:solidFill>
          <a:ln w="9525">
            <a:solidFill>
              <a:srgbClr val="FF3300"/>
            </a:solidFill>
          </a:ln>
          <a:effectLst/>
        </p:spPr>
        <p:txBody>
          <a:bodyPr wrap="square" anchor="ctr">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endParaRPr lang="en-US" altLang="ja-JP" sz="1800" spc="50" dirty="0">
              <a:ln w="9525">
                <a:solidFill>
                  <a:schemeClr val="tx1"/>
                </a:solidFill>
              </a:ln>
              <a:solidFill>
                <a:schemeClr val="bg1"/>
              </a:solidFill>
              <a:latin typeface="小塚ゴシック Pro H" pitchFamily="34" charset="-128"/>
              <a:ea typeface="小塚ゴシック Pro H" pitchFamily="34" charset="-128"/>
            </a:endParaRPr>
          </a:p>
        </p:txBody>
      </p:sp>
      <p:sp>
        <p:nvSpPr>
          <p:cNvPr id="34" name="テキスト ボックス 33">
            <a:extLst>
              <a:ext uri="{FF2B5EF4-FFF2-40B4-BE49-F238E27FC236}">
                <a16:creationId xmlns:a16="http://schemas.microsoft.com/office/drawing/2014/main" id="{5601F632-571F-0D9B-5CFB-F3EBA0CDFC2B}"/>
              </a:ext>
            </a:extLst>
          </p:cNvPr>
          <p:cNvSpPr txBox="1"/>
          <p:nvPr/>
        </p:nvSpPr>
        <p:spPr>
          <a:xfrm>
            <a:off x="325517" y="4391180"/>
            <a:ext cx="6917088"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STUDY FOR TWO</a:t>
            </a:r>
            <a:r>
              <a:rPr kumimoji="1" lang="ja-JP" altLang="en-US" sz="1200" dirty="0">
                <a:latin typeface="メイリオ" panose="020B0604030504040204" pitchFamily="50" charset="-128"/>
                <a:ea typeface="メイリオ" panose="020B0604030504040204" pitchFamily="50" charset="-128"/>
              </a:rPr>
              <a:t>は、勉強したいと願うすべての子どもたちが勉強できる世界を目指す大学生による活動です。大学生に使い終えた教科書を寄付していただき、安価に再販売し、得られた利益を途上国の子どもたちの教育支援に充てています。</a:t>
            </a:r>
            <a:endParaRPr kumimoji="1" lang="ja-JP" altLang="en-US"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ACAAD3B5-404F-A57F-84AA-3FEC06998905}"/>
              </a:ext>
            </a:extLst>
          </p:cNvPr>
          <p:cNvSpPr txBox="1"/>
          <p:nvPr/>
        </p:nvSpPr>
        <p:spPr>
          <a:xfrm>
            <a:off x="132683" y="199598"/>
            <a:ext cx="7198740" cy="2862322"/>
          </a:xfrm>
          <a:prstGeom prst="rect">
            <a:avLst/>
          </a:prstGeom>
          <a:noFill/>
        </p:spPr>
        <p:txBody>
          <a:bodyPr wrap="square" rtlCol="0">
            <a:spAutoFit/>
          </a:bodyPr>
          <a:lstStyle/>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また、寄付をしてくれた方に会った時など、ついつい言いがちな「すみません」の次に「ありがとうございます」と付け加えてはどうでしょうか。</a:t>
            </a:r>
          </a:p>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「支援してよかった」と思っていただくことが団体の潜在力のアップになり次につながっていきます。</a:t>
            </a:r>
          </a:p>
          <a:p>
            <a:pPr marL="0" marR="0" lvl="0" indent="0" algn="just" defTabSz="1043056" rtl="0" eaLnBrk="1" fontAlgn="auto" latinLnBrk="0" hangingPunct="1">
              <a:lnSpc>
                <a:spcPct val="100000"/>
              </a:lnSpc>
              <a:spcBef>
                <a:spcPts val="0"/>
              </a:spcBef>
              <a:spcAft>
                <a:spcPts val="0"/>
              </a:spcAft>
              <a:buClrTx/>
              <a:buSzTx/>
              <a:buFontTx/>
              <a:buNone/>
              <a:tabLst/>
              <a:defRPr/>
            </a:pPr>
            <a:endParaRPr lang="ja-JP" altLang="en-US" sz="1200" dirty="0">
              <a:solidFill>
                <a:prstClr val="black"/>
              </a:solidFill>
              <a:latin typeface="メイリオ" pitchFamily="50" charset="-128"/>
              <a:ea typeface="メイリオ" pitchFamily="50" charset="-128"/>
              <a:cs typeface="メイリオ" pitchFamily="50" charset="-128"/>
            </a:endParaRPr>
          </a:p>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itchFamily="50" charset="-128"/>
                <a:ea typeface="メイリオ" pitchFamily="50" charset="-128"/>
                <a:cs typeface="メイリオ" pitchFamily="50" charset="-128"/>
              </a:rPr>
              <a:t>６．助成金への取組</a:t>
            </a:r>
          </a:p>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助成金には長所と短所があります。この両方を考えて申請しましょう。例えば、新しい事業を立ち上げる時などに用い、その後のランニングコストは寄付や事業収益で賄うという戦略がいいのではないかと思います。</a:t>
            </a:r>
          </a:p>
          <a:p>
            <a:pPr marL="0" marR="0" lvl="0" indent="0" algn="just" defTabSz="104305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申請書は様式が決まっているので機械的な内容になりがちですが、成功率を高めるためにはストーリーでこのように変えていきたいと伝えることが大事だと思います。また、事業や活動の評価をきちんと行い、これを反映した報告書を提出することが次につながっていきます。</a:t>
            </a:r>
          </a:p>
          <a:p>
            <a:pPr marL="0" marR="0" lvl="0" indent="0" algn="just" defTabSz="1043056" rtl="0" eaLnBrk="1" fontAlgn="auto" latinLnBrk="0" hangingPunct="1">
              <a:lnSpc>
                <a:spcPct val="100000"/>
              </a:lnSpc>
              <a:spcBef>
                <a:spcPts val="0"/>
              </a:spcBef>
              <a:spcAft>
                <a:spcPts val="0"/>
              </a:spcAft>
              <a:buClrTx/>
              <a:buSzTx/>
              <a:buFontTx/>
              <a:buNone/>
              <a:tabLst/>
              <a:defRPr/>
            </a:pPr>
            <a:endParaRPr lang="ja-JP" altLang="en-US" sz="1200" dirty="0">
              <a:solidFill>
                <a:prstClr val="black"/>
              </a:solidFill>
              <a:latin typeface="メイリオ" pitchFamily="50" charset="-128"/>
              <a:ea typeface="メイリオ" pitchFamily="50" charset="-128"/>
              <a:cs typeface="メイリオ" pitchFamily="50" charset="-128"/>
            </a:endParaRPr>
          </a:p>
          <a:p>
            <a:pPr marL="0" marR="0" lvl="0" indent="0" algn="just" defTabSz="104305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just" defTabSz="1043056"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itchFamily="50" charset="-128"/>
              <a:ea typeface="メイリオ" pitchFamily="50" charset="-128"/>
              <a:cs typeface="メイリオ" pitchFamily="50" charset="-128"/>
            </a:endParaRPr>
          </a:p>
          <a:p>
            <a:pPr marL="0" marR="0" lvl="0" indent="0" algn="just" defTabSz="10430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29" name="雲 28">
            <a:extLst>
              <a:ext uri="{FF2B5EF4-FFF2-40B4-BE49-F238E27FC236}">
                <a16:creationId xmlns:a16="http://schemas.microsoft.com/office/drawing/2014/main" id="{C4282324-039C-CB39-B7C5-3874485783C2}"/>
              </a:ext>
            </a:extLst>
          </p:cNvPr>
          <p:cNvSpPr/>
          <p:nvPr/>
        </p:nvSpPr>
        <p:spPr>
          <a:xfrm rot="21215011">
            <a:off x="124347" y="3557145"/>
            <a:ext cx="1458915" cy="746241"/>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聴かせて</a:t>
            </a:r>
            <a:r>
              <a:rPr kumimoji="1" lang="en-US" altLang="ja-JP" sz="1400" b="1" dirty="0">
                <a:solidFill>
                  <a:srgbClr val="FF0000"/>
                </a:solidFill>
                <a:latin typeface="HG丸ｺﾞｼｯｸM-PRO" panose="020F0600000000000000" pitchFamily="50" charset="-128"/>
                <a:ea typeface="HG丸ｺﾞｼｯｸM-PRO" panose="020F0600000000000000" pitchFamily="50" charset="-128"/>
              </a:rPr>
              <a:t>NPO!</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8CEDEE50-DC5A-1E55-4358-6BD2B78F2AFA}"/>
              </a:ext>
            </a:extLst>
          </p:cNvPr>
          <p:cNvSpPr txBox="1"/>
          <p:nvPr/>
        </p:nvSpPr>
        <p:spPr>
          <a:xfrm>
            <a:off x="1407654" y="6282882"/>
            <a:ext cx="5120803" cy="400110"/>
          </a:xfrm>
          <a:prstGeom prst="rect">
            <a:avLst/>
          </a:prstGeom>
          <a:solidFill>
            <a:srgbClr val="FF3300"/>
          </a:solidFill>
          <a:ln>
            <a:noFill/>
          </a:ln>
        </p:spPr>
        <p:txBody>
          <a:bodyPr wrap="square">
            <a:spAutoFit/>
          </a:bodyPr>
          <a:lstStyle/>
          <a:p>
            <a:pPr algn="ctr"/>
            <a:r>
              <a:rPr lang="en-US" altLang="ja-JP" sz="1800" b="1" dirty="0">
                <a:solidFill>
                  <a:schemeClr val="bg1"/>
                </a:solidFill>
                <a:latin typeface="メイリオ" pitchFamily="50" charset="-128"/>
                <a:ea typeface="メイリオ" pitchFamily="50" charset="-128"/>
                <a:cs typeface="メイリオ" pitchFamily="50" charset="-128"/>
              </a:rPr>
              <a:t> </a:t>
            </a:r>
            <a:r>
              <a:rPr lang="en-US" altLang="ja-JP" sz="2000" b="1" dirty="0">
                <a:solidFill>
                  <a:schemeClr val="bg1"/>
                </a:solidFill>
                <a:latin typeface="メイリオ" pitchFamily="50" charset="-128"/>
                <a:ea typeface="メイリオ" pitchFamily="50" charset="-128"/>
                <a:cs typeface="メイリオ" pitchFamily="50" charset="-128"/>
              </a:rPr>
              <a:t>NPO</a:t>
            </a:r>
            <a:r>
              <a:rPr lang="ja-JP" altLang="en-US" sz="2000" b="1" dirty="0">
                <a:solidFill>
                  <a:schemeClr val="bg1"/>
                </a:solidFill>
                <a:latin typeface="メイリオ" pitchFamily="50" charset="-128"/>
                <a:ea typeface="メイリオ" pitchFamily="50" charset="-128"/>
                <a:cs typeface="メイリオ" pitchFamily="50" charset="-128"/>
              </a:rPr>
              <a:t>のためのホットな助成金情報</a:t>
            </a:r>
            <a:r>
              <a:rPr lang="ja-JP" altLang="en-US" sz="2000" b="1" dirty="0">
                <a:solidFill>
                  <a:srgbClr val="FF3300"/>
                </a:solidFill>
                <a:latin typeface="メイリオ" pitchFamily="50" charset="-128"/>
                <a:ea typeface="メイリオ" pitchFamily="50" charset="-128"/>
                <a:cs typeface="メイリオ" pitchFamily="50" charset="-128"/>
              </a:rPr>
              <a:t>報</a:t>
            </a:r>
            <a:endParaRPr lang="en-US" altLang="ja-JP" sz="2000" b="1" dirty="0">
              <a:solidFill>
                <a:srgbClr val="FF3300"/>
              </a:solidFill>
              <a:latin typeface="メイリオ" pitchFamily="50" charset="-128"/>
              <a:ea typeface="メイリオ" pitchFamily="50" charset="-128"/>
              <a:cs typeface="メイリオ" pitchFamily="50" charset="-128"/>
            </a:endParaRPr>
          </a:p>
        </p:txBody>
      </p:sp>
      <p:graphicFrame>
        <p:nvGraphicFramePr>
          <p:cNvPr id="41" name="コンテンツ プレースホルダー 11">
            <a:extLst>
              <a:ext uri="{FF2B5EF4-FFF2-40B4-BE49-F238E27FC236}">
                <a16:creationId xmlns:a16="http://schemas.microsoft.com/office/drawing/2014/main" id="{FCF631DC-1543-125F-76B5-93F1B1716A73}"/>
              </a:ext>
            </a:extLst>
          </p:cNvPr>
          <p:cNvGraphicFramePr>
            <a:graphicFrameLocks noGrp="1"/>
          </p:cNvGraphicFramePr>
          <p:nvPr>
            <p:ph idx="1"/>
            <p:extLst>
              <p:ext uri="{D42A27DB-BD31-4B8C-83A1-F6EECF244321}">
                <p14:modId xmlns:p14="http://schemas.microsoft.com/office/powerpoint/2010/main" val="3238161201"/>
              </p:ext>
            </p:extLst>
          </p:nvPr>
        </p:nvGraphicFramePr>
        <p:xfrm>
          <a:off x="180231" y="6887452"/>
          <a:ext cx="7150128" cy="3476603"/>
        </p:xfrm>
        <a:graphic>
          <a:graphicData uri="http://schemas.openxmlformats.org/drawingml/2006/table">
            <a:tbl>
              <a:tblPr firstRow="1" firstCol="1" bandRow="1"/>
              <a:tblGrid>
                <a:gridCol w="544286">
                  <a:extLst>
                    <a:ext uri="{9D8B030D-6E8A-4147-A177-3AD203B41FA5}">
                      <a16:colId xmlns:a16="http://schemas.microsoft.com/office/drawing/2014/main" val="20000"/>
                    </a:ext>
                  </a:extLst>
                </a:gridCol>
                <a:gridCol w="1417265">
                  <a:extLst>
                    <a:ext uri="{9D8B030D-6E8A-4147-A177-3AD203B41FA5}">
                      <a16:colId xmlns:a16="http://schemas.microsoft.com/office/drawing/2014/main" val="20001"/>
                    </a:ext>
                  </a:extLst>
                </a:gridCol>
                <a:gridCol w="1013778">
                  <a:extLst>
                    <a:ext uri="{9D8B030D-6E8A-4147-A177-3AD203B41FA5}">
                      <a16:colId xmlns:a16="http://schemas.microsoft.com/office/drawing/2014/main" val="20002"/>
                    </a:ext>
                  </a:extLst>
                </a:gridCol>
                <a:gridCol w="1859033">
                  <a:extLst>
                    <a:ext uri="{9D8B030D-6E8A-4147-A177-3AD203B41FA5}">
                      <a16:colId xmlns:a16="http://schemas.microsoft.com/office/drawing/2014/main" val="20003"/>
                    </a:ext>
                  </a:extLst>
                </a:gridCol>
                <a:gridCol w="1028742">
                  <a:extLst>
                    <a:ext uri="{9D8B030D-6E8A-4147-A177-3AD203B41FA5}">
                      <a16:colId xmlns:a16="http://schemas.microsoft.com/office/drawing/2014/main" val="20004"/>
                    </a:ext>
                  </a:extLst>
                </a:gridCol>
                <a:gridCol w="730872">
                  <a:extLst>
                    <a:ext uri="{9D8B030D-6E8A-4147-A177-3AD203B41FA5}">
                      <a16:colId xmlns:a16="http://schemas.microsoft.com/office/drawing/2014/main" val="20005"/>
                    </a:ext>
                  </a:extLst>
                </a:gridCol>
                <a:gridCol w="556152">
                  <a:extLst>
                    <a:ext uri="{9D8B030D-6E8A-4147-A177-3AD203B41FA5}">
                      <a16:colId xmlns:a16="http://schemas.microsoft.com/office/drawing/2014/main" val="20006"/>
                    </a:ext>
                  </a:extLst>
                </a:gridCol>
              </a:tblGrid>
              <a:tr h="256393">
                <a:tc>
                  <a:txBody>
                    <a:bodyPr/>
                    <a:lstStyle/>
                    <a:p>
                      <a:pPr lvl="0" algn="ctr">
                        <a:spcAft>
                          <a:spcPts val="0"/>
                        </a:spcAft>
                      </a:pPr>
                      <a:r>
                        <a:rPr lang="ja-JP" sz="1000" b="1" kern="100" dirty="0">
                          <a:effectLst/>
                          <a:latin typeface="メイリオ" panose="020B0604030504040204" pitchFamily="50" charset="-128"/>
                          <a:ea typeface="メイリオ" panose="020B0604030504040204" pitchFamily="50" charset="-128"/>
                          <a:cs typeface="Times New Roman"/>
                        </a:rPr>
                        <a:t>分野</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lvl="0" algn="ctr">
                        <a:spcAft>
                          <a:spcPts val="0"/>
                        </a:spcAft>
                      </a:pPr>
                      <a:r>
                        <a:rPr lang="ja-JP" sz="1000" b="1" kern="100" dirty="0">
                          <a:effectLst/>
                          <a:latin typeface="メイリオ" panose="020B0604030504040204" pitchFamily="50" charset="-128"/>
                          <a:ea typeface="メイリオ" panose="020B0604030504040204" pitchFamily="50" charset="-128"/>
                          <a:cs typeface="Times New Roman"/>
                        </a:rPr>
                        <a:t>助成金名</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lvl="0" algn="ctr">
                        <a:spcAft>
                          <a:spcPts val="0"/>
                        </a:spcAft>
                      </a:pPr>
                      <a:r>
                        <a:rPr lang="ja-JP" sz="1000" b="1" kern="100" dirty="0">
                          <a:effectLst/>
                          <a:latin typeface="メイリオ" panose="020B0604030504040204" pitchFamily="50" charset="-128"/>
                          <a:ea typeface="メイリオ" panose="020B0604030504040204" pitchFamily="50" charset="-128"/>
                          <a:cs typeface="Times New Roman"/>
                        </a:rPr>
                        <a:t>団体名</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lvl="0" algn="ctr">
                        <a:spcAft>
                          <a:spcPts val="0"/>
                        </a:spcAft>
                      </a:pPr>
                      <a:r>
                        <a:rPr lang="ja-JP" sz="1000" b="1" kern="100" dirty="0">
                          <a:effectLst/>
                          <a:latin typeface="メイリオ" panose="020B0604030504040204" pitchFamily="50" charset="-128"/>
                          <a:ea typeface="メイリオ" panose="020B0604030504040204" pitchFamily="50" charset="-128"/>
                          <a:cs typeface="Times New Roman"/>
                        </a:rPr>
                        <a:t>概要</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lvl="0" algn="ctr">
                        <a:spcAft>
                          <a:spcPts val="0"/>
                        </a:spcAft>
                      </a:pPr>
                      <a:r>
                        <a:rPr lang="ja-JP" sz="1000" b="1" kern="100" dirty="0">
                          <a:effectLst/>
                          <a:latin typeface="メイリオ" panose="020B0604030504040204" pitchFamily="50" charset="-128"/>
                          <a:ea typeface="メイリオ" panose="020B0604030504040204" pitchFamily="50" charset="-128"/>
                          <a:cs typeface="Times New Roman"/>
                        </a:rPr>
                        <a:t>助成金額</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lvl="0" indent="127635" algn="l">
                        <a:spcAft>
                          <a:spcPts val="0"/>
                        </a:spcAft>
                      </a:pPr>
                      <a:r>
                        <a:rPr lang="ja-JP" altLang="en-US" sz="1000" b="1" kern="100" dirty="0">
                          <a:effectLst/>
                          <a:latin typeface="メイリオ" panose="020B0604030504040204" pitchFamily="50" charset="-128"/>
                          <a:ea typeface="メイリオ" panose="020B0604030504040204" pitchFamily="50" charset="-128"/>
                          <a:cs typeface="Times New Roman"/>
                        </a:rPr>
                        <a:t>申請</a:t>
                      </a:r>
                      <a:endParaRPr lang="en-US" altLang="ja-JP" sz="1000" b="1" kern="100" dirty="0">
                        <a:effectLst/>
                        <a:latin typeface="メイリオ" panose="020B0604030504040204" pitchFamily="50" charset="-128"/>
                        <a:ea typeface="メイリオ" panose="020B0604030504040204" pitchFamily="50" charset="-128"/>
                        <a:cs typeface="Times New Roman"/>
                      </a:endParaRPr>
                    </a:p>
                    <a:p>
                      <a:pPr lvl="0" indent="127635" algn="l">
                        <a:spcAft>
                          <a:spcPts val="0"/>
                        </a:spcAft>
                      </a:pPr>
                      <a:r>
                        <a:rPr lang="ja-JP" sz="1000" b="1" kern="100" dirty="0">
                          <a:effectLst/>
                          <a:latin typeface="メイリオ" panose="020B0604030504040204" pitchFamily="50" charset="-128"/>
                          <a:ea typeface="メイリオ" panose="020B0604030504040204" pitchFamily="50" charset="-128"/>
                          <a:cs typeface="Times New Roman"/>
                        </a:rPr>
                        <a:t>時期</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lvl="0" indent="57150" algn="ctr">
                        <a:spcAft>
                          <a:spcPts val="0"/>
                        </a:spcAft>
                      </a:pPr>
                      <a:r>
                        <a:rPr lang="en-US" sz="900" b="1" kern="100" dirty="0">
                          <a:effectLst/>
                          <a:latin typeface="メイリオ" panose="020B0604030504040204" pitchFamily="50" charset="-128"/>
                          <a:ea typeface="メイリオ" panose="020B0604030504040204" pitchFamily="50" charset="-128"/>
                          <a:cs typeface="Times New Roman"/>
                        </a:rPr>
                        <a:t>QR</a:t>
                      </a:r>
                      <a:r>
                        <a:rPr lang="ja-JP" sz="900" b="1" kern="100" dirty="0">
                          <a:effectLst/>
                          <a:latin typeface="メイリオ" panose="020B0604030504040204" pitchFamily="50" charset="-128"/>
                          <a:ea typeface="メイリオ" panose="020B0604030504040204" pitchFamily="50" charset="-128"/>
                          <a:cs typeface="Times New Roman"/>
                        </a:rPr>
                        <a:t>コード</a:t>
                      </a:r>
                      <a:endParaRPr lang="ja-JP" sz="105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114403">
                <a:tc>
                  <a:txBody>
                    <a:bodyPr/>
                    <a:lstStyle/>
                    <a:p>
                      <a:pPr algn="ctr">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福祉　　　　　　　</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生き生きシニア活動顕彰</a:t>
                      </a:r>
                      <a:endParaRPr lang="en-US" altLang="ja-JP" sz="900" kern="100" dirty="0">
                        <a:effectLst/>
                        <a:latin typeface="メイリオ" panose="020B0604030504040204" pitchFamily="50" charset="-128"/>
                        <a:ea typeface="メイリオ" panose="020B0604030504040204" pitchFamily="50" charset="-128"/>
                        <a:cs typeface="Times New Roman"/>
                      </a:endParaRP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対象は、高齢者による以下の活動</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①児童・少年の健全育成活動</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②障がい者支援活動</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③高齢者支援活動</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④地域づくり活動</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spcAft>
                          <a:spcPts val="0"/>
                        </a:spcAft>
                      </a:pPr>
                      <a:r>
                        <a:rPr lang="zh-TW" altLang="en-US" sz="900" kern="100" dirty="0">
                          <a:solidFill>
                            <a:srgbClr val="000000"/>
                          </a:solidFill>
                          <a:effectLst/>
                          <a:latin typeface="メイリオ" panose="020B0604030504040204" pitchFamily="50" charset="-128"/>
                          <a:ea typeface="メイリオ" panose="020B0604030504040204" pitchFamily="50" charset="-128"/>
                          <a:cs typeface="Times New Roman"/>
                        </a:rPr>
                        <a:t>（公財）</a:t>
                      </a:r>
                      <a:endParaRPr lang="en-US" altLang="zh-TW" sz="900" kern="100" dirty="0">
                        <a:solidFill>
                          <a:srgbClr val="000000"/>
                        </a:solidFill>
                        <a:effectLst/>
                        <a:latin typeface="メイリオ" panose="020B0604030504040204" pitchFamily="50" charset="-128"/>
                        <a:ea typeface="メイリオ" panose="020B0604030504040204" pitchFamily="50" charset="-128"/>
                        <a:cs typeface="Times New Roman"/>
                      </a:endParaRPr>
                    </a:p>
                    <a:p>
                      <a:pPr algn="l">
                        <a:spcAft>
                          <a:spcPts val="0"/>
                        </a:spcAft>
                      </a:pPr>
                      <a:r>
                        <a:rPr lang="ja-JP" altLang="en-US" sz="900" kern="100" dirty="0">
                          <a:solidFill>
                            <a:srgbClr val="000000"/>
                          </a:solidFill>
                          <a:effectLst/>
                          <a:latin typeface="メイリオ" panose="020B0604030504040204" pitchFamily="50" charset="-128"/>
                          <a:ea typeface="メイリオ" panose="020B0604030504040204" pitchFamily="50" charset="-128"/>
                          <a:cs typeface="Times New Roman"/>
                        </a:rPr>
                        <a:t>日本生命財団</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spcAft>
                          <a:spcPts val="0"/>
                        </a:spcAft>
                      </a:pPr>
                      <a:r>
                        <a:rPr kumimoji="1" lang="ja-JP" altLang="en-US" sz="900" kern="1200" dirty="0">
                          <a:solidFill>
                            <a:schemeClr val="tx1"/>
                          </a:solidFill>
                          <a:effectLst/>
                          <a:latin typeface="メイリオ" panose="020B0604030504040204" pitchFamily="50" charset="-128"/>
                          <a:ea typeface="メイリオ" panose="020B0604030504040204" pitchFamily="50" charset="-128"/>
                          <a:cs typeface="+mn-cs"/>
                        </a:rPr>
                        <a:t>高齢者が主体となって行う地域活動に対して、都道府県知事の推薦に基づいて顕彰する。</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spcAft>
                          <a:spcPts val="0"/>
                        </a:spcAft>
                      </a:pPr>
                      <a:r>
                        <a:rPr kumimoji="1" lang="en-US" altLang="ja-JP" sz="900" kern="1200" dirty="0">
                          <a:solidFill>
                            <a:schemeClr val="tx1"/>
                          </a:solidFill>
                          <a:effectLst/>
                          <a:latin typeface="メイリオ" panose="020B0604030504040204" pitchFamily="50" charset="-128"/>
                          <a:ea typeface="メイリオ" panose="020B0604030504040204" pitchFamily="50" charset="-128"/>
                          <a:cs typeface="+mn-cs"/>
                        </a:rPr>
                        <a:t>1</a:t>
                      </a:r>
                      <a:r>
                        <a:rPr kumimoji="1" lang="ja-JP" altLang="en-US" sz="900" kern="1200" dirty="0">
                          <a:solidFill>
                            <a:schemeClr val="tx1"/>
                          </a:solidFill>
                          <a:effectLst/>
                          <a:latin typeface="メイリオ" panose="020B0604030504040204" pitchFamily="50" charset="-128"/>
                          <a:ea typeface="メイリオ" panose="020B0604030504040204" pitchFamily="50" charset="-128"/>
                          <a:cs typeface="+mn-cs"/>
                        </a:rPr>
                        <a:t>団体</a:t>
                      </a:r>
                      <a:r>
                        <a:rPr kumimoji="1" lang="en-US" altLang="ja-JP" sz="900" kern="1200" dirty="0">
                          <a:solidFill>
                            <a:schemeClr val="tx1"/>
                          </a:solidFill>
                          <a:effectLst/>
                          <a:latin typeface="メイリオ" panose="020B0604030504040204" pitchFamily="50" charset="-128"/>
                          <a:ea typeface="メイリオ" panose="020B0604030504040204" pitchFamily="50" charset="-128"/>
                          <a:cs typeface="+mn-cs"/>
                        </a:rPr>
                        <a:t>5</a:t>
                      </a:r>
                      <a:r>
                        <a:rPr kumimoji="1" lang="ja-JP"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endParaRPr lang="ja-JP" altLang="en-US"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都道府県の担当部局の指示する日（注）</a:t>
                      </a:r>
                      <a:endParaRPr lang="en-US" alt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sz="900" kern="100" dirty="0">
                        <a:effectLst/>
                        <a:latin typeface="Century"/>
                        <a:cs typeface="ＭＳ Ｐゴシック"/>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938321">
                <a:tc>
                  <a:txBody>
                    <a:bodyPr/>
                    <a:lstStyle/>
                    <a:p>
                      <a:pPr algn="ctr">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環境</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環境市民活動助成</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①地域美化助成</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②未来へつなごう助成</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③活動助成</a:t>
                      </a: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④</a:t>
                      </a:r>
                      <a:r>
                        <a:rPr lang="en-US" altLang="ja-JP" sz="900" kern="100" dirty="0">
                          <a:effectLst/>
                          <a:latin typeface="メイリオ" panose="020B0604030504040204" pitchFamily="50" charset="-128"/>
                          <a:ea typeface="メイリオ" panose="020B0604030504040204" pitchFamily="50" charset="-128"/>
                          <a:cs typeface="Times New Roman"/>
                        </a:rPr>
                        <a:t>NPO</a:t>
                      </a:r>
                      <a:r>
                        <a:rPr lang="ja-JP" altLang="en-US" sz="900" kern="100" dirty="0">
                          <a:effectLst/>
                          <a:latin typeface="メイリオ" panose="020B0604030504040204" pitchFamily="50" charset="-128"/>
                          <a:ea typeface="メイリオ" panose="020B0604030504040204" pitchFamily="50" charset="-128"/>
                          <a:cs typeface="Times New Roman"/>
                        </a:rPr>
                        <a:t>活動基盤助成</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（一財）</a:t>
                      </a:r>
                      <a:endParaRPr lang="en-US" altLang="ja-JP" sz="900" kern="100" dirty="0">
                        <a:effectLst/>
                        <a:latin typeface="メイリオ" panose="020B0604030504040204" pitchFamily="50" charset="-128"/>
                        <a:ea typeface="メイリオ" panose="020B0604030504040204" pitchFamily="50" charset="-128"/>
                        <a:cs typeface="Times New Roman"/>
                      </a:endParaRPr>
                    </a:p>
                    <a:p>
                      <a:pPr algn="l">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セブン</a:t>
                      </a:r>
                      <a:r>
                        <a:rPr lang="en-US" altLang="ja-JP" sz="900" kern="100" dirty="0">
                          <a:effectLst/>
                          <a:latin typeface="メイリオ" panose="020B0604030504040204" pitchFamily="50" charset="-128"/>
                          <a:ea typeface="メイリオ" panose="020B0604030504040204" pitchFamily="50" charset="-128"/>
                          <a:cs typeface="Times New Roman"/>
                        </a:rPr>
                        <a:t>-</a:t>
                      </a:r>
                      <a:r>
                        <a:rPr lang="ja-JP" altLang="en-US" sz="900" kern="100" dirty="0">
                          <a:effectLst/>
                          <a:latin typeface="メイリオ" panose="020B0604030504040204" pitchFamily="50" charset="-128"/>
                          <a:ea typeface="メイリオ" panose="020B0604030504040204" pitchFamily="50" charset="-128"/>
                          <a:cs typeface="Times New Roman"/>
                        </a:rPr>
                        <a:t>イレブン記念財団</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lvl="0" indent="0" algn="l">
                        <a:spcAft>
                          <a:spcPts val="0"/>
                        </a:spcAft>
                        <a:buFont typeface="+mj-ea"/>
                        <a:buNone/>
                      </a:pPr>
                      <a:r>
                        <a:rPr lang="ja-JP" altLang="en-US" sz="900" kern="100" dirty="0">
                          <a:effectLst/>
                          <a:latin typeface="メイリオ" panose="020B0604030504040204" pitchFamily="50" charset="-128"/>
                          <a:ea typeface="メイリオ" panose="020B0604030504040204" pitchFamily="50" charset="-128"/>
                          <a:cs typeface="Times New Roman"/>
                        </a:rPr>
                        <a:t>任意団体（</a:t>
                      </a:r>
                      <a:r>
                        <a:rPr lang="en-US" altLang="ja-JP" sz="900" kern="100" dirty="0">
                          <a:effectLst/>
                          <a:latin typeface="メイリオ" panose="020B0604030504040204" pitchFamily="50" charset="-128"/>
                          <a:ea typeface="メイリオ" panose="020B0604030504040204" pitchFamily="50" charset="-128"/>
                          <a:cs typeface="Times New Roman"/>
                        </a:rPr>
                        <a:t>NPO</a:t>
                      </a:r>
                      <a:r>
                        <a:rPr lang="ja-JP" altLang="en-US" sz="900" kern="100" dirty="0">
                          <a:effectLst/>
                          <a:latin typeface="メイリオ" panose="020B0604030504040204" pitchFamily="50" charset="-128"/>
                          <a:ea typeface="メイリオ" panose="020B0604030504040204" pitchFamily="50" charset="-128"/>
                          <a:cs typeface="Times New Roman"/>
                        </a:rPr>
                        <a:t>法人、一般社団法人、自治会・町内会含む）による非営利の活動に助成する。</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103693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メイリオ" panose="020B0604030504040204" pitchFamily="50" charset="-128"/>
                          <a:ea typeface="メイリオ" panose="020B0604030504040204" pitchFamily="50" charset="-128"/>
                          <a:cs typeface="+mn-cs"/>
                        </a:rPr>
                        <a:t>助成の種類に応じて以下の通り</a:t>
                      </a:r>
                      <a:endPar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1036930" rtl="0" eaLnBrk="1" fontAlgn="auto" latinLnBrk="0" hangingPunct="1">
                        <a:lnSpc>
                          <a:spcPct val="100000"/>
                        </a:lnSpc>
                        <a:spcBef>
                          <a:spcPts val="0"/>
                        </a:spcBef>
                        <a:spcAft>
                          <a:spcPts val="0"/>
                        </a:spcAft>
                        <a:buClrTx/>
                        <a:buSzTx/>
                        <a:buFontTx/>
                        <a:buNone/>
                        <a:tabLst/>
                        <a:defRPr/>
                      </a:pP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①</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50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年</a:t>
                      </a:r>
                    </a:p>
                    <a:p>
                      <a:pPr marL="0" marR="0" lvl="0" indent="0" algn="l" defTabSz="1036930" rtl="0" eaLnBrk="1" fontAlgn="auto" latinLnBrk="0" hangingPunct="1">
                        <a:lnSpc>
                          <a:spcPct val="100000"/>
                        </a:lnSpc>
                        <a:spcBef>
                          <a:spcPts val="0"/>
                        </a:spcBef>
                        <a:spcAft>
                          <a:spcPts val="0"/>
                        </a:spcAft>
                        <a:buClrTx/>
                        <a:buSzTx/>
                        <a:buFontTx/>
                        <a:buNone/>
                        <a:tabLst/>
                        <a:defRPr/>
                      </a:pP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②</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30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年</a:t>
                      </a:r>
                    </a:p>
                    <a:p>
                      <a:pPr marL="0" marR="0" lvl="0" indent="0" algn="l" defTabSz="1036930" rtl="0" eaLnBrk="1" fontAlgn="auto" latinLnBrk="0" hangingPunct="1">
                        <a:lnSpc>
                          <a:spcPct val="100000"/>
                        </a:lnSpc>
                        <a:spcBef>
                          <a:spcPts val="0"/>
                        </a:spcBef>
                        <a:spcAft>
                          <a:spcPts val="0"/>
                        </a:spcAft>
                        <a:buClrTx/>
                        <a:buSzTx/>
                        <a:buFontTx/>
                        <a:buNone/>
                        <a:tabLst/>
                        <a:defRPr/>
                      </a:pP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③</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100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年</a:t>
                      </a:r>
                    </a:p>
                    <a:p>
                      <a:pPr marL="0" marR="0" lvl="0" indent="0" algn="l" defTabSz="1036930" rtl="0" eaLnBrk="1" fontAlgn="auto" latinLnBrk="0" hangingPunct="1">
                        <a:lnSpc>
                          <a:spcPct val="100000"/>
                        </a:lnSpc>
                        <a:spcBef>
                          <a:spcPts val="0"/>
                        </a:spcBef>
                        <a:spcAft>
                          <a:spcPts val="0"/>
                        </a:spcAft>
                        <a:buClrTx/>
                        <a:buSzTx/>
                        <a:buFontTx/>
                        <a:buNone/>
                        <a:tabLst/>
                        <a:defRPr/>
                      </a:pP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④</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400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年</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原則</a:t>
                      </a:r>
                      <a:r>
                        <a:rPr kumimoji="1" lang="en-US" altLang="zh-TW" sz="900" kern="1200" dirty="0">
                          <a:solidFill>
                            <a:schemeClr val="tx1"/>
                          </a:solidFill>
                          <a:effectLst/>
                          <a:latin typeface="メイリオ" panose="020B0604030504040204" pitchFamily="50" charset="-128"/>
                          <a:ea typeface="メイリオ" panose="020B0604030504040204" pitchFamily="50" charset="-128"/>
                          <a:cs typeface="+mn-cs"/>
                        </a:rPr>
                        <a:t>3</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年間</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spcAft>
                          <a:spcPts val="0"/>
                        </a:spcAft>
                      </a:pPr>
                      <a:endParaRPr lang="en-US" sz="900" kern="100" dirty="0">
                        <a:effectLst/>
                        <a:latin typeface="メイリオ" panose="020B0604030504040204" pitchFamily="50" charset="-128"/>
                        <a:ea typeface="メイリオ" panose="020B0604030504040204" pitchFamily="50" charset="-128"/>
                        <a:cs typeface="Times New Roman"/>
                      </a:endParaRPr>
                    </a:p>
                    <a:p>
                      <a:pPr marL="0" marR="0" lvl="0" indent="0" algn="just" defTabSz="1036930" rtl="0" eaLnBrk="1" fontAlgn="auto" latinLnBrk="0" hangingPunct="1">
                        <a:lnSpc>
                          <a:spcPct val="100000"/>
                        </a:lnSpc>
                        <a:spcBef>
                          <a:spcPts val="0"/>
                        </a:spcBef>
                        <a:spcAft>
                          <a:spcPts val="0"/>
                        </a:spcAft>
                        <a:buClrTx/>
                        <a:buSzTx/>
                        <a:buFontTx/>
                        <a:buNone/>
                        <a:tabLst/>
                        <a:defRPr/>
                      </a:pPr>
                      <a:r>
                        <a:rPr lang="en-US" altLang="ja-JP" sz="900" kern="100" dirty="0">
                          <a:effectLst/>
                          <a:latin typeface="メイリオ" panose="020B0604030504040204" pitchFamily="50" charset="-128"/>
                          <a:ea typeface="メイリオ" panose="020B0604030504040204" pitchFamily="50" charset="-128"/>
                          <a:cs typeface="Times New Roman"/>
                        </a:rPr>
                        <a:t>10/31</a:t>
                      </a:r>
                      <a:r>
                        <a:rPr lang="ja-JP" altLang="en-US" sz="900" kern="100" dirty="0">
                          <a:effectLst/>
                          <a:latin typeface="メイリオ" panose="020B0604030504040204" pitchFamily="50" charset="-128"/>
                          <a:ea typeface="メイリオ" panose="020B0604030504040204" pitchFamily="50" charset="-128"/>
                          <a:cs typeface="Times New Roman"/>
                        </a:rPr>
                        <a:t>締切</a:t>
                      </a:r>
                      <a:endParaRPr lang="en-US" altLang="ja-JP" sz="900" kern="100" dirty="0">
                        <a:effectLst/>
                        <a:latin typeface="メイリオ" panose="020B0604030504040204" pitchFamily="50" charset="-128"/>
                        <a:ea typeface="メイリオ" panose="020B0604030504040204" pitchFamily="50" charset="-128"/>
                        <a:cs typeface="Times New Roman"/>
                      </a:endParaRPr>
                    </a:p>
                    <a:p>
                      <a:pPr marL="0" marR="0" lvl="0" indent="0" algn="just" defTabSz="1036930" rtl="0" eaLnBrk="1" fontAlgn="auto" latinLnBrk="0" hangingPunct="1">
                        <a:lnSpc>
                          <a:spcPct val="100000"/>
                        </a:lnSpc>
                        <a:spcBef>
                          <a:spcPts val="0"/>
                        </a:spcBef>
                        <a:spcAft>
                          <a:spcPts val="0"/>
                        </a:spcAft>
                        <a:buClrTx/>
                        <a:buSzTx/>
                        <a:buFontTx/>
                        <a:buNone/>
                        <a:tabLst/>
                        <a:defRPr/>
                      </a:pP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sz="900" kern="100" dirty="0">
                        <a:effectLst/>
                        <a:latin typeface="Century"/>
                        <a:cs typeface="ＭＳ Ｐゴシック"/>
                      </a:endParaRPr>
                    </a:p>
                    <a:p>
                      <a:r>
                        <a:rPr lang="en-US" sz="900" kern="100" dirty="0">
                          <a:effectLst/>
                          <a:latin typeface="Century"/>
                          <a:cs typeface="ＭＳ Ｐゴシック"/>
                        </a:rPr>
                        <a:t> </a:t>
                      </a:r>
                      <a:endParaRPr lang="ja-JP" sz="900" kern="100" dirty="0">
                        <a:effectLst/>
                        <a:latin typeface="Century"/>
                        <a:cs typeface="ＭＳ Ｐゴシック"/>
                      </a:endParaRPr>
                    </a:p>
                    <a:p>
                      <a:r>
                        <a:rPr lang="en-US" sz="900" kern="100" dirty="0">
                          <a:effectLst/>
                          <a:latin typeface="ＭＳ 明朝"/>
                          <a:cs typeface="ＭＳ Ｐゴシック"/>
                        </a:rPr>
                        <a:t> </a:t>
                      </a:r>
                      <a:endParaRPr lang="ja-JP" sz="900" kern="100" dirty="0">
                        <a:effectLst/>
                        <a:latin typeface="Century"/>
                        <a:cs typeface="ＭＳ Ｐゴシック"/>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989567">
                <a:tc>
                  <a:txBody>
                    <a:bodyPr/>
                    <a:lstStyle/>
                    <a:p>
                      <a:pPr marL="0" marR="0" lvl="0" indent="0" algn="ctr" defTabSz="1036930" rtl="0" eaLnBrk="1" fontAlgn="auto" latinLnBrk="0" hangingPunct="1">
                        <a:lnSpc>
                          <a:spcPct val="100000"/>
                        </a:lnSpc>
                        <a:spcBef>
                          <a:spcPts val="0"/>
                        </a:spcBef>
                        <a:spcAft>
                          <a:spcPts val="0"/>
                        </a:spcAft>
                        <a:buClrTx/>
                        <a:buSzTx/>
                        <a:buFontTx/>
                        <a:buNone/>
                        <a:tabLst/>
                        <a:defRPr/>
                      </a:pPr>
                      <a:r>
                        <a:rPr lang="ja-JP" altLang="en-US" sz="900" kern="100" dirty="0">
                          <a:effectLst/>
                          <a:latin typeface="メイリオ" panose="020B0604030504040204" pitchFamily="50" charset="-128"/>
                          <a:ea typeface="メイリオ" panose="020B0604030504040204" pitchFamily="50" charset="-128"/>
                          <a:cs typeface="Times New Roman"/>
                        </a:rPr>
                        <a:t>地域　づくり</a:t>
                      </a:r>
                      <a:endParaRPr lang="en-US" alt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ja-JP" altLang="en-US" sz="900" kern="100" dirty="0">
                          <a:effectLst/>
                          <a:latin typeface="メイリオ" panose="020B0604030504040204" pitchFamily="50" charset="-128"/>
                          <a:ea typeface="メイリオ" panose="020B0604030504040204" pitchFamily="50" charset="-128"/>
                          <a:cs typeface="Times New Roman"/>
                        </a:rPr>
                        <a:t>中央ろうきん助成制度　カナエルチカラ</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1036930" rtl="0" eaLnBrk="1" fontAlgn="auto" latinLnBrk="0" hangingPunct="1">
                        <a:lnSpc>
                          <a:spcPct val="100000"/>
                        </a:lnSpc>
                        <a:spcBef>
                          <a:spcPts val="0"/>
                        </a:spcBef>
                        <a:spcAft>
                          <a:spcPts val="0"/>
                        </a:spcAft>
                        <a:buClrTx/>
                        <a:buSzTx/>
                        <a:buFontTx/>
                        <a:buNone/>
                        <a:tabLst/>
                        <a:defRPr/>
                      </a:pPr>
                      <a:r>
                        <a:rPr lang="ja-JP" altLang="en-US" sz="900" kern="100" dirty="0">
                          <a:effectLst/>
                          <a:latin typeface="メイリオ" panose="020B0604030504040204" pitchFamily="50" charset="-128"/>
                          <a:ea typeface="メイリオ" panose="020B0604030504040204" pitchFamily="50" charset="-128"/>
                          <a:cs typeface="Times New Roman"/>
                        </a:rPr>
                        <a:t>中央労働金庫</a:t>
                      </a:r>
                      <a:endParaRPr lang="ja-JP" altLang="ja-JP" sz="900" kern="100" dirty="0">
                        <a:effectLst/>
                        <a:latin typeface="メイリオ" panose="020B0604030504040204" pitchFamily="50" charset="-128"/>
                        <a:ea typeface="メイリオ" panose="020B0604030504040204" pitchFamily="50" charset="-128"/>
                        <a:cs typeface="Times New Roman"/>
                      </a:endParaRPr>
                    </a:p>
                    <a:p>
                      <a:pPr algn="l">
                        <a:spcAft>
                          <a:spcPts val="0"/>
                        </a:spcAft>
                      </a:pP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1036930" rtl="0" eaLnBrk="1" fontAlgn="auto" latinLnBrk="0" hangingPunct="1">
                        <a:lnSpc>
                          <a:spcPct val="100000"/>
                        </a:lnSpc>
                        <a:spcBef>
                          <a:spcPts val="0"/>
                        </a:spcBef>
                        <a:spcAft>
                          <a:spcPts val="0"/>
                        </a:spcAft>
                        <a:buClrTx/>
                        <a:buSzTx/>
                        <a:buFontTx/>
                        <a:buNone/>
                        <a:tabLst/>
                        <a:defRPr/>
                      </a:pPr>
                      <a:r>
                        <a:rPr lang="en-US" altLang="ja-JP" sz="900" kern="100" dirty="0">
                          <a:effectLst/>
                          <a:latin typeface="メイリオ" panose="020B0604030504040204" pitchFamily="50" charset="-128"/>
                          <a:ea typeface="メイリオ" panose="020B0604030504040204" pitchFamily="50" charset="-128"/>
                          <a:cs typeface="Times New Roman"/>
                        </a:rPr>
                        <a:t>NPO</a:t>
                      </a:r>
                      <a:r>
                        <a:rPr lang="ja-JP" altLang="en-US" sz="900" kern="100" dirty="0">
                          <a:effectLst/>
                          <a:latin typeface="メイリオ" panose="020B0604030504040204" pitchFamily="50" charset="-128"/>
                          <a:ea typeface="メイリオ" panose="020B0604030504040204" pitchFamily="50" charset="-128"/>
                          <a:cs typeface="Times New Roman"/>
                        </a:rPr>
                        <a:t>法人などによる「生きるたのしみ」と「働くよろこび」を享受できる地域社会の創造に向けて生活者・労働者の視点に立ち、地域の課題解決をめざした新たな自主事業を応援する。</a:t>
                      </a:r>
                      <a:endParaRPr 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最長３年間</a:t>
                      </a:r>
                      <a:r>
                        <a:rPr kumimoji="1" lang="ja-JP" altLang="en-US" sz="900" kern="1200" dirty="0">
                          <a:solidFill>
                            <a:schemeClr val="tx1"/>
                          </a:solidFill>
                          <a:effectLst/>
                          <a:latin typeface="メイリオ" panose="020B0604030504040204" pitchFamily="50" charset="-128"/>
                          <a:ea typeface="メイリオ" panose="020B0604030504040204" pitchFamily="50" charset="-128"/>
                          <a:cs typeface="+mn-cs"/>
                        </a:rPr>
                        <a:t>継続</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助成</a:t>
                      </a:r>
                      <a:r>
                        <a:rPr kumimoji="1" lang="ja-JP" altLang="en-US" sz="900" kern="1200" dirty="0">
                          <a:solidFill>
                            <a:schemeClr val="tx1"/>
                          </a:solidFill>
                          <a:effectLst/>
                          <a:latin typeface="メイリオ" panose="020B0604030504040204" pitchFamily="50" charset="-128"/>
                          <a:ea typeface="メイリオ" panose="020B0604030504040204" pitchFamily="50" charset="-128"/>
                          <a:cs typeface="+mn-cs"/>
                        </a:rPr>
                        <a:t>（毎年の応募・選考が必要）</a:t>
                      </a:r>
                      <a:endPar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endParaRPr>
                    </a:p>
                    <a:p>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１年目</a:t>
                      </a:r>
                      <a:r>
                        <a:rPr kumimoji="1" lang="en-US" altLang="ja-JP" sz="900" kern="1200" dirty="0">
                          <a:solidFill>
                            <a:schemeClr val="tx1"/>
                          </a:solidFill>
                          <a:effectLst/>
                          <a:latin typeface="メイリオ" panose="020B0604030504040204" pitchFamily="50" charset="-128"/>
                          <a:ea typeface="メイリオ" panose="020B0604030504040204" pitchFamily="50" charset="-128"/>
                          <a:cs typeface="+mn-cs"/>
                        </a:rPr>
                        <a:t>50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p>
                    <a:p>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２年目</a:t>
                      </a:r>
                      <a:r>
                        <a:rPr kumimoji="1" lang="en-US" altLang="ja-JP" sz="900" kern="1200" dirty="0">
                          <a:solidFill>
                            <a:schemeClr val="tx1"/>
                          </a:solidFill>
                          <a:effectLst/>
                          <a:latin typeface="メイリオ" panose="020B0604030504040204" pitchFamily="50" charset="-128"/>
                          <a:ea typeface="メイリオ" panose="020B0604030504040204" pitchFamily="50" charset="-128"/>
                          <a:cs typeface="+mn-cs"/>
                        </a:rPr>
                        <a:t>50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p>
                    <a:p>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３年目</a:t>
                      </a:r>
                      <a:r>
                        <a:rPr kumimoji="1" lang="en-US" altLang="ja-JP" sz="900" kern="1200" dirty="0">
                          <a:solidFill>
                            <a:schemeClr val="tx1"/>
                          </a:solidFill>
                          <a:effectLst/>
                          <a:latin typeface="メイリオ" panose="020B0604030504040204" pitchFamily="50" charset="-128"/>
                          <a:ea typeface="メイリオ" panose="020B0604030504040204" pitchFamily="50" charset="-128"/>
                          <a:cs typeface="+mn-cs"/>
                        </a:rPr>
                        <a:t>100</a:t>
                      </a:r>
                      <a:r>
                        <a:rPr kumimoji="1" lang="zh-TW" altLang="en-US" sz="900" kern="1200" dirty="0">
                          <a:solidFill>
                            <a:schemeClr val="tx1"/>
                          </a:solidFill>
                          <a:effectLst/>
                          <a:latin typeface="メイリオ" panose="020B0604030504040204" pitchFamily="50" charset="-128"/>
                          <a:ea typeface="メイリオ" panose="020B0604030504040204" pitchFamily="50" charset="-128"/>
                          <a:cs typeface="+mn-cs"/>
                        </a:rPr>
                        <a:t>万円</a:t>
                      </a:r>
                    </a:p>
                    <a:p>
                      <a:endParaRPr kumimoji="1" lang="ja-JP" altLang="ja-JP" sz="900" kern="1200" dirty="0">
                        <a:solidFill>
                          <a:schemeClr val="tx1"/>
                        </a:solidFill>
                        <a:effectLst/>
                        <a:latin typeface="メイリオ" panose="020B0604030504040204" pitchFamily="50" charset="-128"/>
                        <a:ea typeface="メイリオ" panose="020B0604030504040204" pitchFamily="50" charset="-128"/>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just" defTabSz="1036930" rtl="0" eaLnBrk="1" fontAlgn="auto" latinLnBrk="0" hangingPunct="1">
                        <a:lnSpc>
                          <a:spcPct val="100000"/>
                        </a:lnSpc>
                        <a:spcBef>
                          <a:spcPts val="0"/>
                        </a:spcBef>
                        <a:spcAft>
                          <a:spcPts val="0"/>
                        </a:spcAft>
                        <a:buClrTx/>
                        <a:buSzTx/>
                        <a:buFontTx/>
                        <a:buNone/>
                        <a:tabLst/>
                        <a:defRPr/>
                      </a:pPr>
                      <a:r>
                        <a:rPr lang="en-US" altLang="ja-JP" sz="900" kern="100" dirty="0">
                          <a:effectLst/>
                          <a:latin typeface="メイリオ" panose="020B0604030504040204" pitchFamily="50" charset="-128"/>
                          <a:ea typeface="メイリオ" panose="020B0604030504040204" pitchFamily="50" charset="-128"/>
                          <a:cs typeface="Times New Roman"/>
                        </a:rPr>
                        <a:t>10/31</a:t>
                      </a:r>
                      <a:r>
                        <a:rPr lang="ja-JP" altLang="en-US" sz="900" kern="100" dirty="0">
                          <a:effectLst/>
                          <a:latin typeface="メイリオ" panose="020B0604030504040204" pitchFamily="50" charset="-128"/>
                          <a:ea typeface="メイリオ" panose="020B0604030504040204" pitchFamily="50" charset="-128"/>
                          <a:cs typeface="Times New Roman"/>
                        </a:rPr>
                        <a:t>締切</a:t>
                      </a:r>
                      <a:endParaRPr lang="en-US" altLang="ja-JP" sz="900" kern="100" dirty="0">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ja-JP" sz="900" kern="100" dirty="0">
                        <a:effectLst/>
                        <a:latin typeface="Century"/>
                        <a:cs typeface="ＭＳ Ｐゴシック"/>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41145534"/>
                  </a:ext>
                </a:extLst>
              </a:tr>
            </a:tbl>
          </a:graphicData>
        </a:graphic>
      </p:graphicFrame>
      <p:sp>
        <p:nvSpPr>
          <p:cNvPr id="46" name="四角形: 角を丸くする 45">
            <a:extLst>
              <a:ext uri="{FF2B5EF4-FFF2-40B4-BE49-F238E27FC236}">
                <a16:creationId xmlns:a16="http://schemas.microsoft.com/office/drawing/2014/main" id="{855BE60A-96A0-D04D-7195-F1631B1C0031}"/>
              </a:ext>
            </a:extLst>
          </p:cNvPr>
          <p:cNvSpPr/>
          <p:nvPr/>
        </p:nvSpPr>
        <p:spPr>
          <a:xfrm>
            <a:off x="191689" y="2357795"/>
            <a:ext cx="7138669" cy="907277"/>
          </a:xfrm>
          <a:prstGeom prst="roundRect">
            <a:avLst/>
          </a:prstGeom>
          <a:solidFill>
            <a:schemeClr val="bg1"/>
          </a:solid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27F56DC-B46E-71BF-C1F3-91E8920F59E8}"/>
              </a:ext>
            </a:extLst>
          </p:cNvPr>
          <p:cNvSpPr txBox="1"/>
          <p:nvPr/>
        </p:nvSpPr>
        <p:spPr>
          <a:xfrm>
            <a:off x="163372" y="2470125"/>
            <a:ext cx="7069044" cy="646331"/>
          </a:xfrm>
          <a:prstGeom prst="rect">
            <a:avLst/>
          </a:prstGeom>
          <a:noFill/>
          <a:ln>
            <a:solidFill>
              <a:schemeClr val="bg1"/>
            </a:solidFill>
            <a:prstDash val="sysDash"/>
          </a:ln>
        </p:spPr>
        <p:txBody>
          <a:bodyPr wrap="square">
            <a:spAutoFit/>
          </a:bodyPr>
          <a:lstStyle/>
          <a:p>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まとめ</a:t>
            </a:r>
            <a:r>
              <a:rPr lang="en-US" altLang="ja-JP" sz="1200" b="1" dirty="0">
                <a:latin typeface="メイリオ" pitchFamily="50" charset="-128"/>
                <a:ea typeface="メイリオ" pitchFamily="50" charset="-128"/>
                <a:cs typeface="メイリオ" pitchFamily="50" charset="-128"/>
              </a:rPr>
              <a:t>》</a:t>
            </a:r>
          </a:p>
          <a:p>
            <a:r>
              <a:rPr lang="ja-JP" altLang="en-US" sz="1200" b="1" dirty="0">
                <a:latin typeface="メイリオ" pitchFamily="50" charset="-128"/>
                <a:ea typeface="メイリオ" pitchFamily="50" charset="-128"/>
                <a:cs typeface="メイリオ" pitchFamily="50" charset="-128"/>
              </a:rPr>
              <a:t>　ファンドレイジングは仲間集めであり、社会を変えていく手段です。７つのステップで戦略的な </a:t>
            </a:r>
            <a:endParaRPr lang="en-US" altLang="ja-JP" sz="1200" b="1" dirty="0">
              <a:latin typeface="メイリオ" pitchFamily="50" charset="-128"/>
              <a:ea typeface="メイリオ" pitchFamily="50" charset="-128"/>
              <a:cs typeface="メイリオ" pitchFamily="50" charset="-128"/>
            </a:endParaRPr>
          </a:p>
          <a:p>
            <a:r>
              <a:rPr lang="en-US" altLang="ja-JP" sz="1200" b="1" dirty="0">
                <a:latin typeface="メイリオ" pitchFamily="50" charset="-128"/>
                <a:ea typeface="メイリオ" pitchFamily="50" charset="-128"/>
                <a:cs typeface="メイリオ" pitchFamily="50" charset="-128"/>
              </a:rPr>
              <a:t>  </a:t>
            </a:r>
            <a:r>
              <a:rPr lang="ja-JP" altLang="en-US" sz="1200" b="1" dirty="0">
                <a:latin typeface="メイリオ" pitchFamily="50" charset="-128"/>
                <a:ea typeface="メイリオ" pitchFamily="50" charset="-128"/>
                <a:cs typeface="メイリオ" pitchFamily="50" charset="-128"/>
              </a:rPr>
              <a:t>寄付集めを成功させましょう。助成金を獲得できたときは、頂いた助成金は未来につなげましょう。</a:t>
            </a:r>
            <a:endParaRPr lang="en-US" altLang="ja-JP" sz="1200" b="1" dirty="0">
              <a:latin typeface="メイリオ" pitchFamily="50" charset="-128"/>
              <a:ea typeface="メイリオ" pitchFamily="50" charset="-128"/>
              <a:cs typeface="メイリオ" pitchFamily="50" charset="-128"/>
            </a:endParaRPr>
          </a:p>
        </p:txBody>
      </p:sp>
      <p:sp>
        <p:nvSpPr>
          <p:cNvPr id="2" name="テキスト ボックス 1">
            <a:extLst>
              <a:ext uri="{FF2B5EF4-FFF2-40B4-BE49-F238E27FC236}">
                <a16:creationId xmlns:a16="http://schemas.microsoft.com/office/drawing/2014/main" id="{F4ECDEAA-74B4-8CC6-C17B-949D3AC73AEC}"/>
              </a:ext>
            </a:extLst>
          </p:cNvPr>
          <p:cNvSpPr txBox="1"/>
          <p:nvPr/>
        </p:nvSpPr>
        <p:spPr>
          <a:xfrm>
            <a:off x="309584" y="10353853"/>
            <a:ext cx="6760373" cy="215444"/>
          </a:xfrm>
          <a:prstGeom prst="rect">
            <a:avLst/>
          </a:prstGeom>
          <a:noFill/>
        </p:spPr>
        <p:txBody>
          <a:bodyPr wrap="square" rtlCol="0">
            <a:spAutoFit/>
          </a:bodyPr>
          <a:lstStyle/>
          <a:p>
            <a:r>
              <a:rPr lang="ja-JP" altLang="ja-JP" sz="800" dirty="0">
                <a:latin typeface="メイリオ" panose="020B0604030504040204" pitchFamily="50" charset="-128"/>
                <a:ea typeface="メイリオ" panose="020B0604030504040204" pitchFamily="50" charset="-128"/>
              </a:rPr>
              <a:t>※当センターに募集案内があります</a:t>
            </a:r>
            <a:r>
              <a:rPr lang="ja-JP" altLang="en-US" sz="800" dirty="0">
                <a:latin typeface="メイリオ" panose="020B0604030504040204" pitchFamily="50" charset="-128"/>
                <a:ea typeface="メイリオ" panose="020B0604030504040204" pitchFamily="50" charset="-128"/>
              </a:rPr>
              <a:t>。（</a:t>
            </a:r>
            <a:r>
              <a:rPr lang="ja-JP" altLang="ja-JP" sz="800" dirty="0">
                <a:latin typeface="メイリオ" panose="020B0604030504040204" pitchFamily="50" charset="-128"/>
                <a:ea typeface="メイリオ" panose="020B0604030504040204" pitchFamily="50" charset="-128"/>
              </a:rPr>
              <a:t>注）東京都の場合は、</a:t>
            </a:r>
            <a:r>
              <a:rPr lang="en-US" altLang="ja-JP" sz="800" dirty="0">
                <a:latin typeface="メイリオ" panose="020B0604030504040204" pitchFamily="50" charset="-128"/>
                <a:ea typeface="メイリオ" panose="020B0604030504040204" pitchFamily="50" charset="-128"/>
              </a:rPr>
              <a:t>11/10</a:t>
            </a:r>
            <a:r>
              <a:rPr lang="ja-JP" altLang="ja-JP" sz="800" dirty="0">
                <a:latin typeface="メイリオ" panose="020B0604030504040204" pitchFamily="50" charset="-128"/>
                <a:ea typeface="メイリオ" panose="020B0604030504040204" pitchFamily="50" charset="-128"/>
              </a:rPr>
              <a:t>締切、提出先は東京都福祉局生活福祉部地域福祉課</a:t>
            </a:r>
          </a:p>
        </p:txBody>
      </p:sp>
      <p:pic>
        <p:nvPicPr>
          <p:cNvPr id="3" name="図 2">
            <a:extLst>
              <a:ext uri="{FF2B5EF4-FFF2-40B4-BE49-F238E27FC236}">
                <a16:creationId xmlns:a16="http://schemas.microsoft.com/office/drawing/2014/main" id="{62C9EB6A-8B0B-DA61-8B7C-03DFD7468EDB}"/>
              </a:ext>
            </a:extLst>
          </p:cNvPr>
          <p:cNvPicPr>
            <a:picLocks noChangeAspect="1"/>
          </p:cNvPicPr>
          <p:nvPr/>
        </p:nvPicPr>
        <p:blipFill>
          <a:blip r:embed="rId6"/>
          <a:stretch>
            <a:fillRect/>
          </a:stretch>
        </p:blipFill>
        <p:spPr>
          <a:xfrm>
            <a:off x="6781686" y="8559191"/>
            <a:ext cx="479063" cy="479063"/>
          </a:xfrm>
          <a:prstGeom prst="rect">
            <a:avLst/>
          </a:prstGeom>
        </p:spPr>
      </p:pic>
      <p:pic>
        <p:nvPicPr>
          <p:cNvPr id="33" name="図 32" descr="QR コード&#10;&#10;AI 生成コンテンツは誤りを含む可能性があります。">
            <a:extLst>
              <a:ext uri="{FF2B5EF4-FFF2-40B4-BE49-F238E27FC236}">
                <a16:creationId xmlns:a16="http://schemas.microsoft.com/office/drawing/2014/main" id="{0362DB41-A178-1230-3493-FF14E5D3D1F0}"/>
              </a:ext>
            </a:extLst>
          </p:cNvPr>
          <p:cNvPicPr>
            <a:picLocks noChangeAspect="1"/>
          </p:cNvPicPr>
          <p:nvPr/>
        </p:nvPicPr>
        <p:blipFill>
          <a:blip r:embed="rId7"/>
          <a:stretch>
            <a:fillRect/>
          </a:stretch>
        </p:blipFill>
        <p:spPr>
          <a:xfrm>
            <a:off x="6781770" y="9571304"/>
            <a:ext cx="479063" cy="479063"/>
          </a:xfrm>
          <a:prstGeom prst="rect">
            <a:avLst/>
          </a:prstGeom>
        </p:spPr>
      </p:pic>
      <p:pic>
        <p:nvPicPr>
          <p:cNvPr id="37" name="図 36" descr="QR コード&#10;&#10;AI 生成コンテンツは誤りを含む可能性があります。">
            <a:extLst>
              <a:ext uri="{FF2B5EF4-FFF2-40B4-BE49-F238E27FC236}">
                <a16:creationId xmlns:a16="http://schemas.microsoft.com/office/drawing/2014/main" id="{ADB9C5A7-EFB3-E1BB-378A-10C313783F30}"/>
              </a:ext>
            </a:extLst>
          </p:cNvPr>
          <p:cNvPicPr>
            <a:picLocks noChangeAspect="1"/>
          </p:cNvPicPr>
          <p:nvPr/>
        </p:nvPicPr>
        <p:blipFill>
          <a:blip r:embed="rId8"/>
          <a:stretch>
            <a:fillRect/>
          </a:stretch>
        </p:blipFill>
        <p:spPr>
          <a:xfrm>
            <a:off x="6781770" y="7478018"/>
            <a:ext cx="479063" cy="479063"/>
          </a:xfrm>
          <a:prstGeom prst="rect">
            <a:avLst/>
          </a:prstGeom>
        </p:spPr>
      </p:pic>
    </p:spTree>
    <p:extLst>
      <p:ext uri="{BB962C8B-B14F-4D97-AF65-F5344CB8AC3E}">
        <p14:creationId xmlns:p14="http://schemas.microsoft.com/office/powerpoint/2010/main" val="152933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0E2E62C-F5BA-2AC2-A3B9-2CAD1D0FA67D}"/>
              </a:ext>
            </a:extLst>
          </p:cNvPr>
          <p:cNvSpPr txBox="1">
            <a:spLocks/>
          </p:cNvSpPr>
          <p:nvPr/>
        </p:nvSpPr>
        <p:spPr bwMode="auto">
          <a:xfrm>
            <a:off x="188260" y="3524521"/>
            <a:ext cx="7255763" cy="2160737"/>
          </a:xfrm>
          <a:prstGeom prst="rect">
            <a:avLst/>
          </a:prstGeom>
          <a:noFill/>
          <a:ln w="9525">
            <a:solidFill>
              <a:srgbClr val="FF3300"/>
            </a:solidFill>
            <a:miter lim="800000"/>
            <a:headEnd/>
            <a:tailEnd/>
          </a:ln>
        </p:spPr>
        <p:txBody>
          <a:bodyPr lIns="103650" tIns="51824" rIns="103650" bIns="51824"/>
          <a:lstStyle/>
          <a:p>
            <a:pPr marL="542925" indent="-542925" algn="ctr">
              <a:lnSpc>
                <a:spcPts val="2000"/>
              </a:lnSpc>
              <a:tabLst>
                <a:tab pos="179388" algn="l"/>
              </a:tabLst>
            </a:pPr>
            <a:endParaRPr lang="en-US" altLang="ja-JP" sz="1100" dirty="0">
              <a:solidFill>
                <a:schemeClr val="accent4"/>
              </a:solidFill>
              <a:latin typeface="HG丸ｺﾞｼｯｸM-PRO" pitchFamily="50" charset="-128"/>
              <a:ea typeface="HG丸ｺﾞｼｯｸM-PRO" pitchFamily="50" charset="-128"/>
            </a:endParaRPr>
          </a:p>
        </p:txBody>
      </p:sp>
      <p:sp>
        <p:nvSpPr>
          <p:cNvPr id="5" name="正方形/長方形 4">
            <a:extLst>
              <a:ext uri="{FF2B5EF4-FFF2-40B4-BE49-F238E27FC236}">
                <a16:creationId xmlns:a16="http://schemas.microsoft.com/office/drawing/2014/main" id="{3B4A19D0-B964-2BB7-F2AC-502D5F8E94DA}"/>
              </a:ext>
            </a:extLst>
          </p:cNvPr>
          <p:cNvSpPr/>
          <p:nvPr/>
        </p:nvSpPr>
        <p:spPr>
          <a:xfrm>
            <a:off x="75004" y="7996553"/>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AutoShape 6" descr="「９月花イラスト」の画像検索結果">
            <a:extLst>
              <a:ext uri="{FF2B5EF4-FFF2-40B4-BE49-F238E27FC236}">
                <a16:creationId xmlns:a16="http://schemas.microsoft.com/office/drawing/2014/main" id="{C1460EAA-FBC8-B490-8397-AF3310E25DE5}"/>
              </a:ext>
            </a:extLst>
          </p:cNvPr>
          <p:cNvSpPr>
            <a:spLocks noChangeAspect="1" noChangeArrowheads="1"/>
          </p:cNvSpPr>
          <p:nvPr/>
        </p:nvSpPr>
        <p:spPr bwMode="auto">
          <a:xfrm>
            <a:off x="155575" y="-185559"/>
            <a:ext cx="304800" cy="304801"/>
          </a:xfrm>
          <a:prstGeom prst="rect">
            <a:avLst/>
          </a:prstGeom>
          <a:noFill/>
          <a:ln w="9525">
            <a:noFill/>
            <a:miter lim="800000"/>
            <a:headEnd/>
            <a:tailEnd/>
          </a:ln>
        </p:spPr>
        <p:txBody>
          <a:bodyPr/>
          <a:lstStyle/>
          <a:p>
            <a:endParaRPr lang="ja-JP" altLang="en-US"/>
          </a:p>
        </p:txBody>
      </p:sp>
      <p:sp>
        <p:nvSpPr>
          <p:cNvPr id="7" name="AutoShape 8" descr="ãããªã¼ã¤ã©ã¹ã 8æãã®ç»åæ¤ç´¢çµæ">
            <a:extLst>
              <a:ext uri="{FF2B5EF4-FFF2-40B4-BE49-F238E27FC236}">
                <a16:creationId xmlns:a16="http://schemas.microsoft.com/office/drawing/2014/main" id="{C877185A-D60F-FCB0-D897-C8B312C8E5BB}"/>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0" descr="ãããªã¼ã¤ã©ã¹ã 8æãã®ç»åæ¤ç´¢çµæ">
            <a:extLst>
              <a:ext uri="{FF2B5EF4-FFF2-40B4-BE49-F238E27FC236}">
                <a16:creationId xmlns:a16="http://schemas.microsoft.com/office/drawing/2014/main" id="{436EF78E-1575-DE72-C49D-AB3C4E1E1ABF}"/>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12" descr="ãããªã¼ã¤ã©ã¹ã 8æãã®ç»åæ¤ç´¢çµæ">
            <a:extLst>
              <a:ext uri="{FF2B5EF4-FFF2-40B4-BE49-F238E27FC236}">
                <a16:creationId xmlns:a16="http://schemas.microsoft.com/office/drawing/2014/main" id="{19F1E87E-60A9-D8A5-29EB-AD393A540DAC}"/>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2" descr="ã11æè±ã¤ã©ã¹ãç¡æãã®ç»åæ¤ç´¢çµæ">
            <a:extLst>
              <a:ext uri="{FF2B5EF4-FFF2-40B4-BE49-F238E27FC236}">
                <a16:creationId xmlns:a16="http://schemas.microsoft.com/office/drawing/2014/main" id="{C8CE4BD0-9F8C-8FB9-E445-3A783E76413E}"/>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4" descr="ã11æè±ã¤ã©ã¹ãç¡æãã®ç»åæ¤ç´¢çµæ">
            <a:extLst>
              <a:ext uri="{FF2B5EF4-FFF2-40B4-BE49-F238E27FC236}">
                <a16:creationId xmlns:a16="http://schemas.microsoft.com/office/drawing/2014/main" id="{58A8E209-6E05-9D0E-3437-D6A0BA31A24E}"/>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descr="ã12æã¤ã©ã¹ãç¡æãã®ç»åæ¤ç´¢çµæ">
            <a:extLst>
              <a:ext uri="{FF2B5EF4-FFF2-40B4-BE49-F238E27FC236}">
                <a16:creationId xmlns:a16="http://schemas.microsoft.com/office/drawing/2014/main" id="{693762D5-EDAB-296B-3445-AB23A2CCC206}"/>
              </a:ext>
            </a:extLst>
          </p:cNvPr>
          <p:cNvSpPr>
            <a:spLocks noChangeAspect="1" noChangeArrowheads="1"/>
          </p:cNvSpPr>
          <p:nvPr/>
        </p:nvSpPr>
        <p:spPr bwMode="auto">
          <a:xfrm>
            <a:off x="917575" y="5870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6" descr="ã12æã¤ã©ã¹ãç¡æãã®ç»åæ¤ç´¢çµæ">
            <a:extLst>
              <a:ext uri="{FF2B5EF4-FFF2-40B4-BE49-F238E27FC236}">
                <a16:creationId xmlns:a16="http://schemas.microsoft.com/office/drawing/2014/main" id="{9A81A0A4-54E7-6B6A-8648-5D786AEFFB42}"/>
              </a:ext>
            </a:extLst>
          </p:cNvPr>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6" descr="ã12æã¤ã©ã¹ãç¡æãã®ç»åæ¤ç´¢çµæ">
            <a:extLst>
              <a:ext uri="{FF2B5EF4-FFF2-40B4-BE49-F238E27FC236}">
                <a16:creationId xmlns:a16="http://schemas.microsoft.com/office/drawing/2014/main" id="{D143B8E2-7C78-2D9E-5288-D4105A83ED5C}"/>
              </a:ext>
            </a:extLst>
          </p:cNvPr>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2" descr="ãããªã¼ã¤ã©ã¹ã 8æãã®ç»åæ¤ç´¢çµæ">
            <a:extLst>
              <a:ext uri="{FF2B5EF4-FFF2-40B4-BE49-F238E27FC236}">
                <a16:creationId xmlns:a16="http://schemas.microsoft.com/office/drawing/2014/main" id="{8DA73E42-C31D-9EB0-0F69-44B603708F22}"/>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2" descr="ã11æè±ã¤ã©ã¹ãç¡æãã®ç»åæ¤ç´¢çµæ">
            <a:extLst>
              <a:ext uri="{FF2B5EF4-FFF2-40B4-BE49-F238E27FC236}">
                <a16:creationId xmlns:a16="http://schemas.microsoft.com/office/drawing/2014/main" id="{D7DB32B0-B709-76D0-272E-F03518202E32}"/>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4" descr="ã11æè±ã¤ã©ã¹ãç¡æãã®ç»åæ¤ç´¢çµæ">
            <a:extLst>
              <a:ext uri="{FF2B5EF4-FFF2-40B4-BE49-F238E27FC236}">
                <a16:creationId xmlns:a16="http://schemas.microsoft.com/office/drawing/2014/main" id="{49932EFF-264D-A995-B633-9616E84613E4}"/>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4" descr="ã12æã¤ã©ã¹ãç¡æãã®ç»åæ¤ç´¢çµæ">
            <a:extLst>
              <a:ext uri="{FF2B5EF4-FFF2-40B4-BE49-F238E27FC236}">
                <a16:creationId xmlns:a16="http://schemas.microsoft.com/office/drawing/2014/main" id="{7E77EACB-7327-E0EA-5E3B-E5F4C1C571B5}"/>
              </a:ext>
            </a:extLst>
          </p:cNvPr>
          <p:cNvSpPr>
            <a:spLocks noChangeAspect="1" noChangeArrowheads="1"/>
          </p:cNvSpPr>
          <p:nvPr/>
        </p:nvSpPr>
        <p:spPr bwMode="auto">
          <a:xfrm>
            <a:off x="917575" y="5870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6" descr="ã12æã¤ã©ã¹ãç¡æãã®ç»åæ¤ç´¢çµæ">
            <a:extLst>
              <a:ext uri="{FF2B5EF4-FFF2-40B4-BE49-F238E27FC236}">
                <a16:creationId xmlns:a16="http://schemas.microsoft.com/office/drawing/2014/main" id="{FA355C4A-7224-DC6A-C81F-29C03C0EA42B}"/>
              </a:ext>
            </a:extLst>
          </p:cNvPr>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6" descr="ã12æã¤ã©ã¹ãç¡æãã®ç»åæ¤ç´¢çµæ">
            <a:extLst>
              <a:ext uri="{FF2B5EF4-FFF2-40B4-BE49-F238E27FC236}">
                <a16:creationId xmlns:a16="http://schemas.microsoft.com/office/drawing/2014/main" id="{0A872F2F-48EE-28D4-B6F1-E78417FEC1BA}"/>
              </a:ext>
            </a:extLst>
          </p:cNvPr>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02A9F587-D251-9D45-5F25-37678DF69E16}"/>
              </a:ext>
            </a:extLst>
          </p:cNvPr>
          <p:cNvSpPr txBox="1"/>
          <p:nvPr/>
        </p:nvSpPr>
        <p:spPr>
          <a:xfrm>
            <a:off x="232681" y="7655544"/>
            <a:ext cx="3828734" cy="15229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22" name="正方形/長方形 21">
            <a:extLst>
              <a:ext uri="{FF2B5EF4-FFF2-40B4-BE49-F238E27FC236}">
                <a16:creationId xmlns:a16="http://schemas.microsoft.com/office/drawing/2014/main" id="{069DF096-7444-24E9-26FC-8338BCDF8E3A}"/>
              </a:ext>
            </a:extLst>
          </p:cNvPr>
          <p:cNvSpPr/>
          <p:nvPr/>
        </p:nvSpPr>
        <p:spPr>
          <a:xfrm>
            <a:off x="280073" y="404462"/>
            <a:ext cx="7147068" cy="334996"/>
          </a:xfrm>
          <a:prstGeom prst="rect">
            <a:avLst/>
          </a:prstGeom>
          <a:noFill/>
          <a:ln w="28575">
            <a:solidFill>
              <a:srgbClr val="FF33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chemeClr val="accent4"/>
              </a:solidFill>
              <a:effectLst>
                <a:outerShdw blurRad="76200" dist="50800" dir="5400000" algn="tl" rotWithShape="0">
                  <a:srgbClr val="000000">
                    <a:alpha val="65000"/>
                  </a:srgbClr>
                </a:outerShdw>
              </a:effectLst>
              <a:latin typeface="+mn-lt"/>
              <a:ea typeface="+mn-ea"/>
            </a:endParaRPr>
          </a:p>
        </p:txBody>
      </p:sp>
      <p:sp>
        <p:nvSpPr>
          <p:cNvPr id="23" name="正方形/長方形 22">
            <a:extLst>
              <a:ext uri="{FF2B5EF4-FFF2-40B4-BE49-F238E27FC236}">
                <a16:creationId xmlns:a16="http://schemas.microsoft.com/office/drawing/2014/main" id="{E0132D6D-BAF1-DCB0-639D-F19C2963AAB4}"/>
              </a:ext>
            </a:extLst>
          </p:cNvPr>
          <p:cNvSpPr/>
          <p:nvPr/>
        </p:nvSpPr>
        <p:spPr>
          <a:xfrm>
            <a:off x="29285" y="1282390"/>
            <a:ext cx="45719" cy="45719"/>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正方形/長方形 23">
            <a:extLst>
              <a:ext uri="{FF2B5EF4-FFF2-40B4-BE49-F238E27FC236}">
                <a16:creationId xmlns:a16="http://schemas.microsoft.com/office/drawing/2014/main" id="{3E27F3D2-C2B7-3653-69D6-5D4C8EC66815}"/>
              </a:ext>
            </a:extLst>
          </p:cNvPr>
          <p:cNvSpPr/>
          <p:nvPr/>
        </p:nvSpPr>
        <p:spPr>
          <a:xfrm>
            <a:off x="6116677" y="4725568"/>
            <a:ext cx="1352347" cy="2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900" b="1" dirty="0">
                <a:solidFill>
                  <a:srgbClr val="FF0000"/>
                </a:solidFill>
                <a:latin typeface="メイリオ" panose="020B0604030504040204" pitchFamily="50" charset="-128"/>
                <a:ea typeface="メイリオ" panose="020B0604030504040204" pitchFamily="50" charset="-128"/>
              </a:rPr>
              <a:t>申込フォーム</a:t>
            </a:r>
            <a:r>
              <a:rPr lang="en-US" altLang="ja-JP" sz="900" b="1" dirty="0">
                <a:solidFill>
                  <a:srgbClr val="FF0000"/>
                </a:solidFill>
                <a:latin typeface="メイリオ" panose="020B0604030504040204" pitchFamily="50" charset="-128"/>
                <a:ea typeface="メイリオ" panose="020B0604030504040204" pitchFamily="50" charset="-128"/>
              </a:rPr>
              <a:t>】</a:t>
            </a:r>
            <a:endParaRPr kumimoji="1" lang="en-US" altLang="ja-JP" sz="900" b="1" dirty="0">
              <a:solidFill>
                <a:srgbClr val="FF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C388A5A6-E606-A0C9-84A6-7B962A584970}"/>
              </a:ext>
            </a:extLst>
          </p:cNvPr>
          <p:cNvSpPr/>
          <p:nvPr/>
        </p:nvSpPr>
        <p:spPr>
          <a:xfrm>
            <a:off x="1365076" y="1678665"/>
            <a:ext cx="3589362" cy="512827"/>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正方形/長方形 25">
            <a:extLst>
              <a:ext uri="{FF2B5EF4-FFF2-40B4-BE49-F238E27FC236}">
                <a16:creationId xmlns:a16="http://schemas.microsoft.com/office/drawing/2014/main" id="{719483F6-59BE-0A28-1B84-C8D410F31CF8}"/>
              </a:ext>
            </a:extLst>
          </p:cNvPr>
          <p:cNvSpPr/>
          <p:nvPr/>
        </p:nvSpPr>
        <p:spPr>
          <a:xfrm>
            <a:off x="1699824" y="1874869"/>
            <a:ext cx="1565607" cy="391958"/>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テキスト ボックス 26">
            <a:extLst>
              <a:ext uri="{FF2B5EF4-FFF2-40B4-BE49-F238E27FC236}">
                <a16:creationId xmlns:a16="http://schemas.microsoft.com/office/drawing/2014/main" id="{3DE224B1-0C24-5EB4-C1B2-DA6A5AE72977}"/>
              </a:ext>
            </a:extLst>
          </p:cNvPr>
          <p:cNvSpPr txBox="1"/>
          <p:nvPr/>
        </p:nvSpPr>
        <p:spPr>
          <a:xfrm>
            <a:off x="1843425" y="421234"/>
            <a:ext cx="3582910" cy="400110"/>
          </a:xfrm>
          <a:prstGeom prst="rect">
            <a:avLst/>
          </a:prstGeom>
          <a:noFill/>
          <a:ln>
            <a:noFill/>
          </a:ln>
        </p:spPr>
        <p:txBody>
          <a:bodyPr wrap="square">
            <a:spAutoFit/>
          </a:bodyPr>
          <a:lstStyle/>
          <a:p>
            <a:r>
              <a:rPr lang="ja-JP" altLang="en-US" b="1" dirty="0">
                <a:latin typeface="メイリオ" pitchFamily="50" charset="-128"/>
                <a:ea typeface="メイリオ" pitchFamily="50" charset="-128"/>
                <a:cs typeface="メイリオ" pitchFamily="50" charset="-128"/>
              </a:rPr>
              <a:t>　　 </a:t>
            </a:r>
            <a:r>
              <a:rPr lang="ja-JP" altLang="en-US" b="1" dirty="0">
                <a:solidFill>
                  <a:schemeClr val="bg1"/>
                </a:solidFill>
                <a:latin typeface="メイリオ" pitchFamily="50" charset="-128"/>
                <a:ea typeface="メイリオ" pitchFamily="50" charset="-128"/>
                <a:cs typeface="メイリオ" pitchFamily="50" charset="-128"/>
              </a:rPr>
              <a:t>センターからのお知らせ</a:t>
            </a:r>
            <a:endParaRPr lang="en-US" altLang="ja-JP" b="1" dirty="0">
              <a:solidFill>
                <a:schemeClr val="bg1"/>
              </a:solidFill>
              <a:latin typeface="メイリオ" pitchFamily="50" charset="-128"/>
              <a:ea typeface="メイリオ" pitchFamily="50" charset="-128"/>
              <a:cs typeface="メイリオ" pitchFamily="50" charset="-128"/>
            </a:endParaRPr>
          </a:p>
        </p:txBody>
      </p:sp>
      <p:sp>
        <p:nvSpPr>
          <p:cNvPr id="28" name="object 178">
            <a:extLst>
              <a:ext uri="{FF2B5EF4-FFF2-40B4-BE49-F238E27FC236}">
                <a16:creationId xmlns:a16="http://schemas.microsoft.com/office/drawing/2014/main" id="{B2A62E1A-783C-84DF-3D3F-310C6CB3C08F}"/>
              </a:ext>
            </a:extLst>
          </p:cNvPr>
          <p:cNvSpPr/>
          <p:nvPr/>
        </p:nvSpPr>
        <p:spPr>
          <a:xfrm>
            <a:off x="201478" y="953441"/>
            <a:ext cx="7018015" cy="2374257"/>
          </a:xfrm>
          <a:custGeom>
            <a:avLst/>
            <a:gdLst/>
            <a:ahLst/>
            <a:cxnLst/>
            <a:rect l="l" t="t" r="r" b="b"/>
            <a:pathLst>
              <a:path w="7394575" h="2612390">
                <a:moveTo>
                  <a:pt x="0" y="2612136"/>
                </a:moveTo>
                <a:lnTo>
                  <a:pt x="7394448" y="2612136"/>
                </a:lnTo>
                <a:lnTo>
                  <a:pt x="7394448" y="0"/>
                </a:lnTo>
                <a:lnTo>
                  <a:pt x="0" y="0"/>
                </a:lnTo>
                <a:lnTo>
                  <a:pt x="0" y="2612136"/>
                </a:lnTo>
                <a:close/>
              </a:path>
            </a:pathLst>
          </a:custGeom>
          <a:ln w="9525">
            <a:noFill/>
          </a:ln>
        </p:spPr>
        <p:txBody>
          <a:bodyPr wrap="square" lIns="0" tIns="0" rIns="0" bIns="0" rtlCol="0"/>
          <a:lstStyle/>
          <a:p>
            <a:endParaRPr/>
          </a:p>
        </p:txBody>
      </p:sp>
      <p:sp>
        <p:nvSpPr>
          <p:cNvPr id="29" name="タイトル 1">
            <a:extLst>
              <a:ext uri="{FF2B5EF4-FFF2-40B4-BE49-F238E27FC236}">
                <a16:creationId xmlns:a16="http://schemas.microsoft.com/office/drawing/2014/main" id="{4CAB76C0-B398-7484-50BD-487FE99A278C}"/>
              </a:ext>
            </a:extLst>
          </p:cNvPr>
          <p:cNvSpPr txBox="1">
            <a:spLocks/>
          </p:cNvSpPr>
          <p:nvPr/>
        </p:nvSpPr>
        <p:spPr bwMode="auto">
          <a:xfrm>
            <a:off x="-34376" y="10288938"/>
            <a:ext cx="365125" cy="608844"/>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4</a:t>
            </a:r>
          </a:p>
        </p:txBody>
      </p:sp>
      <p:sp>
        <p:nvSpPr>
          <p:cNvPr id="30" name="正方形/長方形 29">
            <a:extLst>
              <a:ext uri="{FF2B5EF4-FFF2-40B4-BE49-F238E27FC236}">
                <a16:creationId xmlns:a16="http://schemas.microsoft.com/office/drawing/2014/main" id="{D5B55AD6-ACE4-54FF-40E6-730D6F21B063}"/>
              </a:ext>
            </a:extLst>
          </p:cNvPr>
          <p:cNvSpPr/>
          <p:nvPr/>
        </p:nvSpPr>
        <p:spPr>
          <a:xfrm>
            <a:off x="188260" y="218440"/>
            <a:ext cx="7084221" cy="407248"/>
          </a:xfrm>
          <a:prstGeom prst="rect">
            <a:avLst/>
          </a:prstGeom>
          <a:solidFill>
            <a:srgbClr val="FF3300"/>
          </a:solidFill>
          <a:ln w="9525">
            <a:noFill/>
          </a:ln>
          <a:effectLst/>
        </p:spPr>
        <p:txBody>
          <a:bodyPr wrap="square" anchor="ctr">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endParaRPr lang="en-US" altLang="ja-JP" sz="1800" spc="50" dirty="0">
              <a:ln w="9525">
                <a:solidFill>
                  <a:schemeClr val="tx1"/>
                </a:solidFill>
              </a:ln>
              <a:solidFill>
                <a:schemeClr val="bg1"/>
              </a:solidFill>
              <a:latin typeface="小塚ゴシック Pro H" pitchFamily="34" charset="-128"/>
              <a:ea typeface="小塚ゴシック Pro H" pitchFamily="34" charset="-128"/>
            </a:endParaRPr>
          </a:p>
        </p:txBody>
      </p:sp>
      <p:sp>
        <p:nvSpPr>
          <p:cNvPr id="31" name="テキスト ボックス 30">
            <a:extLst>
              <a:ext uri="{FF2B5EF4-FFF2-40B4-BE49-F238E27FC236}">
                <a16:creationId xmlns:a16="http://schemas.microsoft.com/office/drawing/2014/main" id="{882FEAE7-9414-0372-AE20-D90588216539}"/>
              </a:ext>
            </a:extLst>
          </p:cNvPr>
          <p:cNvSpPr txBox="1"/>
          <p:nvPr/>
        </p:nvSpPr>
        <p:spPr>
          <a:xfrm>
            <a:off x="1469009" y="233693"/>
            <a:ext cx="4356360" cy="415498"/>
          </a:xfrm>
          <a:prstGeom prst="rect">
            <a:avLst/>
          </a:prstGeom>
          <a:noFill/>
          <a:ln>
            <a:noFill/>
          </a:ln>
        </p:spPr>
        <p:txBody>
          <a:bodyPr wrap="square">
            <a:spAutoFit/>
          </a:bodyPr>
          <a:lstStyle/>
          <a:p>
            <a:r>
              <a:rPr lang="ja-JP" altLang="en-US" b="1" dirty="0">
                <a:latin typeface="メイリオ" pitchFamily="50" charset="-128"/>
                <a:ea typeface="メイリオ" pitchFamily="50" charset="-128"/>
                <a:cs typeface="メイリオ" pitchFamily="50" charset="-128"/>
              </a:rPr>
              <a:t>　　 </a:t>
            </a:r>
            <a:r>
              <a:rPr lang="ja-JP" altLang="en-US" b="1" dirty="0">
                <a:solidFill>
                  <a:schemeClr val="bg1"/>
                </a:solidFill>
                <a:latin typeface="メイリオ" pitchFamily="50" charset="-128"/>
                <a:ea typeface="メイリオ" pitchFamily="50" charset="-128"/>
                <a:cs typeface="メイリオ" pitchFamily="50" charset="-128"/>
              </a:rPr>
              <a:t>センターからのお知らせ</a:t>
            </a:r>
            <a:endParaRPr lang="en-US" altLang="ja-JP" b="1" dirty="0">
              <a:solidFill>
                <a:schemeClr val="bg1"/>
              </a:solidFill>
              <a:latin typeface="メイリオ" pitchFamily="50" charset="-128"/>
              <a:ea typeface="メイリオ" pitchFamily="50" charset="-128"/>
              <a:cs typeface="メイリオ" pitchFamily="50" charset="-128"/>
            </a:endParaRPr>
          </a:p>
        </p:txBody>
      </p:sp>
      <p:sp>
        <p:nvSpPr>
          <p:cNvPr id="32" name="タイトル 1">
            <a:extLst>
              <a:ext uri="{FF2B5EF4-FFF2-40B4-BE49-F238E27FC236}">
                <a16:creationId xmlns:a16="http://schemas.microsoft.com/office/drawing/2014/main" id="{15005832-EE6E-D095-6B5F-0B0158A99893}"/>
              </a:ext>
            </a:extLst>
          </p:cNvPr>
          <p:cNvSpPr txBox="1">
            <a:spLocks/>
          </p:cNvSpPr>
          <p:nvPr/>
        </p:nvSpPr>
        <p:spPr bwMode="auto">
          <a:xfrm>
            <a:off x="207013" y="866736"/>
            <a:ext cx="7220128" cy="2594876"/>
          </a:xfrm>
          <a:prstGeom prst="rect">
            <a:avLst/>
          </a:prstGeom>
          <a:noFill/>
          <a:ln w="9525">
            <a:solidFill>
              <a:srgbClr val="FF3300"/>
            </a:solidFill>
            <a:miter lim="800000"/>
            <a:headEnd/>
            <a:tailEnd/>
          </a:ln>
        </p:spPr>
        <p:txBody>
          <a:bodyPr lIns="103650" tIns="51824" rIns="103650" bIns="51824"/>
          <a:lstStyle/>
          <a:p>
            <a:pPr marL="542925" indent="-542925">
              <a:lnSpc>
                <a:spcPts val="1600"/>
              </a:lnSpc>
            </a:pPr>
            <a:endParaRPr lang="en-US" altLang="ja-JP" sz="1100" dirty="0">
              <a:solidFill>
                <a:schemeClr val="accent4"/>
              </a:solidFill>
              <a:latin typeface="HG丸ｺﾞｼｯｸM-PRO" pitchFamily="50" charset="-128"/>
              <a:ea typeface="HG丸ｺﾞｼｯｸM-PRO" pitchFamily="50" charset="-128"/>
            </a:endParaRPr>
          </a:p>
        </p:txBody>
      </p:sp>
      <p:sp>
        <p:nvSpPr>
          <p:cNvPr id="33" name="正方形/長方形 32">
            <a:extLst>
              <a:ext uri="{FF2B5EF4-FFF2-40B4-BE49-F238E27FC236}">
                <a16:creationId xmlns:a16="http://schemas.microsoft.com/office/drawing/2014/main" id="{82C17FD0-82FE-EB16-CD1B-F8E3E9C3B258}"/>
              </a:ext>
            </a:extLst>
          </p:cNvPr>
          <p:cNvSpPr/>
          <p:nvPr/>
        </p:nvSpPr>
        <p:spPr>
          <a:xfrm>
            <a:off x="6059098" y="2432564"/>
            <a:ext cx="1352347" cy="2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900" b="1" dirty="0">
                <a:solidFill>
                  <a:srgbClr val="FF0000"/>
                </a:solidFill>
                <a:latin typeface="メイリオ" panose="020B0604030504040204" pitchFamily="50" charset="-128"/>
                <a:ea typeface="メイリオ" panose="020B0604030504040204" pitchFamily="50" charset="-128"/>
              </a:rPr>
              <a:t>申込フォーム</a:t>
            </a:r>
            <a:r>
              <a:rPr lang="en-US" altLang="ja-JP" sz="900" b="1" dirty="0">
                <a:solidFill>
                  <a:srgbClr val="FF0000"/>
                </a:solidFill>
                <a:latin typeface="メイリオ" panose="020B0604030504040204" pitchFamily="50" charset="-128"/>
                <a:ea typeface="メイリオ" panose="020B0604030504040204" pitchFamily="50" charset="-128"/>
              </a:rPr>
              <a:t>】</a:t>
            </a:r>
            <a:endParaRPr kumimoji="1" lang="en-US" altLang="ja-JP" sz="900" b="1" dirty="0">
              <a:solidFill>
                <a:srgbClr val="FF0000"/>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3BBAFF2D-2FDB-10CA-63EC-12D2C682EFD3}"/>
              </a:ext>
            </a:extLst>
          </p:cNvPr>
          <p:cNvSpPr/>
          <p:nvPr/>
        </p:nvSpPr>
        <p:spPr>
          <a:xfrm>
            <a:off x="5471718" y="2636144"/>
            <a:ext cx="1307955" cy="28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オンライン参加</a:t>
            </a:r>
            <a:r>
              <a:rPr kumimoji="1" lang="ja-JP" altLang="en-US" sz="800" b="1" dirty="0">
                <a:solidFill>
                  <a:srgbClr val="FF0000"/>
                </a:solidFill>
                <a:latin typeface="メイリオ" panose="020B0604030504040204" pitchFamily="50" charset="-128"/>
                <a:ea typeface="メイリオ" panose="020B0604030504040204" pitchFamily="50" charset="-128"/>
              </a:rPr>
              <a:t>用</a:t>
            </a:r>
            <a:r>
              <a:rPr kumimoji="1" lang="en-US" altLang="ja-JP" sz="800" b="1" dirty="0">
                <a:solidFill>
                  <a:srgbClr val="FF0000"/>
                </a:solidFill>
                <a:latin typeface="メイリオ" panose="020B0604030504040204" pitchFamily="50" charset="-128"/>
                <a:ea typeface="メイリオ" panose="020B0604030504040204" pitchFamily="50" charset="-128"/>
              </a:rPr>
              <a:t>》</a:t>
            </a:r>
          </a:p>
        </p:txBody>
      </p:sp>
      <p:sp>
        <p:nvSpPr>
          <p:cNvPr id="37" name="タイトル 1">
            <a:extLst>
              <a:ext uri="{FF2B5EF4-FFF2-40B4-BE49-F238E27FC236}">
                <a16:creationId xmlns:a16="http://schemas.microsoft.com/office/drawing/2014/main" id="{D476BB63-A821-6832-BE1C-945E48BC0AE2}"/>
              </a:ext>
            </a:extLst>
          </p:cNvPr>
          <p:cNvSpPr txBox="1">
            <a:spLocks/>
          </p:cNvSpPr>
          <p:nvPr/>
        </p:nvSpPr>
        <p:spPr bwMode="auto">
          <a:xfrm>
            <a:off x="124052" y="912737"/>
            <a:ext cx="7287393" cy="2331249"/>
          </a:xfrm>
          <a:prstGeom prst="rect">
            <a:avLst/>
          </a:prstGeom>
          <a:noFill/>
          <a:ln w="9525">
            <a:noFill/>
            <a:miter lim="800000"/>
            <a:headEnd/>
            <a:tailEnd/>
          </a:ln>
        </p:spPr>
        <p:txBody>
          <a:bodyPr lIns="103650" tIns="51824" rIns="103650" bIns="51824"/>
          <a:lstStyle/>
          <a:p>
            <a:pPr marL="542925" indent="-542925" algn="ctr">
              <a:lnSpc>
                <a:spcPts val="2000"/>
              </a:lnSpc>
              <a:tabLst>
                <a:tab pos="179388" algn="l"/>
              </a:tabLst>
            </a:pPr>
            <a:r>
              <a:rPr lang="en-US" altLang="ja-JP" sz="16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非営利組織のマーケティング入門講座</a:t>
            </a:r>
            <a:r>
              <a:rPr lang="en-US" altLang="ja-JP" sz="1600" b="1" dirty="0">
                <a:latin typeface="メイリオ" panose="020B0604030504040204" pitchFamily="50" charset="-128"/>
                <a:ea typeface="メイリオ" panose="020B0604030504040204" pitchFamily="50" charset="-128"/>
              </a:rPr>
              <a:t>』</a:t>
            </a:r>
          </a:p>
          <a:p>
            <a:pPr marL="542925" indent="-542925" algn="ctr">
              <a:lnSpc>
                <a:spcPts val="2000"/>
              </a:lnSpc>
              <a:tabLst>
                <a:tab pos="179388" algn="l"/>
              </a:tabLst>
            </a:pPr>
            <a:r>
              <a:rPr lang="ja-JP" altLang="en-US" sz="16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～支援者・寄付者を増やすマーケティングとは？～</a:t>
            </a:r>
            <a:endParaRPr lang="en-US" altLang="ja-JP" sz="1400" b="1"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日　時</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金</a:t>
            </a:r>
            <a:r>
              <a:rPr lang="en-US" altLang="ja-JP" sz="1100" dirty="0">
                <a:latin typeface="メイリオ" panose="020B0604030504040204" pitchFamily="50" charset="-128"/>
                <a:ea typeface="メイリオ" panose="020B0604030504040204" pitchFamily="50" charset="-128"/>
              </a:rPr>
              <a:t>)18:45</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20:45</a:t>
            </a: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内　容</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社会貢献活動におけるマーケティングの特徴など、非営利活動に的を絞ったソーシャルマーケティン</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グの考え方や手法について学びます。</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　師</a:t>
            </a:r>
            <a:r>
              <a:rPr lang="en-US" altLang="ja-JP" sz="1100" dirty="0">
                <a:latin typeface="メイリオ" panose="020B0604030504040204" pitchFamily="50" charset="-128"/>
                <a:ea typeface="メイリオ" panose="020B0604030504040204" pitchFamily="50" charset="-128"/>
              </a:rPr>
              <a:t>】</a:t>
            </a:r>
            <a:r>
              <a:rPr lang="zh-CN" altLang="en-US" sz="1100" dirty="0">
                <a:latin typeface="メイリオ" panose="020B0604030504040204" pitchFamily="50" charset="-128"/>
                <a:ea typeface="メイリオ" panose="020B0604030504040204" pitchFamily="50" charset="-128"/>
              </a:rPr>
              <a:t>小谷 恵子 氏（東海大学観光学部</a:t>
            </a:r>
            <a:r>
              <a:rPr lang="ja-JP" altLang="en-US" sz="1100" dirty="0">
                <a:latin typeface="メイリオ" panose="020B0604030504040204" pitchFamily="50" charset="-128"/>
                <a:ea typeface="メイリオ" panose="020B0604030504040204" pitchFamily="50" charset="-128"/>
              </a:rPr>
              <a:t> </a:t>
            </a:r>
            <a:r>
              <a:rPr lang="zh-CN" altLang="en-US" sz="1100" dirty="0">
                <a:latin typeface="メイリオ" panose="020B0604030504040204" pitchFamily="50" charset="-128"/>
                <a:ea typeface="メイリオ" panose="020B0604030504040204" pitchFamily="50" charset="-128"/>
              </a:rPr>
              <a:t>准教授</a:t>
            </a:r>
            <a:r>
              <a:rPr lang="ja-JP" altLang="en-US" sz="1100" dirty="0">
                <a:latin typeface="メイリオ" panose="020B0604030504040204" pitchFamily="50" charset="-128"/>
                <a:ea typeface="メイリオ" panose="020B0604030504040204" pitchFamily="50" charset="-128"/>
              </a:rPr>
              <a:t>）</a:t>
            </a:r>
            <a:endParaRPr lang="en-US" altLang="zh-CN"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対象者</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社会貢献活動をしている方、ニーズの把握や支援者へのアプローチに悩</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んでいる方、非営利団体におけるマーケティングを学びたい方</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資料代等）</a:t>
            </a:r>
            <a:endParaRPr lang="en-US" altLang="ja-JP" sz="1100" b="1"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 40</a:t>
            </a:r>
            <a:r>
              <a:rPr lang="ja-JP" altLang="en-US" sz="1100" dirty="0">
                <a:latin typeface="メイリオ" panose="020B0604030504040204" pitchFamily="50" charset="-128"/>
                <a:ea typeface="メイリオ" panose="020B0604030504040204" pitchFamily="50" charset="-128"/>
              </a:rPr>
              <a:t>名</a:t>
            </a:r>
            <a:endParaRPr lang="en-US" altLang="ja-JP" sz="1100" dirty="0">
              <a:latin typeface="メイリオ" panose="020B0604030504040204" pitchFamily="50" charset="-128"/>
              <a:ea typeface="メイリオ" panose="020B0604030504040204" pitchFamily="50" charset="-128"/>
            </a:endParaRPr>
          </a:p>
        </p:txBody>
      </p:sp>
      <p:sp>
        <p:nvSpPr>
          <p:cNvPr id="38" name="タイトル 1">
            <a:extLst>
              <a:ext uri="{FF2B5EF4-FFF2-40B4-BE49-F238E27FC236}">
                <a16:creationId xmlns:a16="http://schemas.microsoft.com/office/drawing/2014/main" id="{96C349ED-170C-005D-39F2-41CEB13171F6}"/>
              </a:ext>
            </a:extLst>
          </p:cNvPr>
          <p:cNvSpPr txBox="1">
            <a:spLocks/>
          </p:cNvSpPr>
          <p:nvPr/>
        </p:nvSpPr>
        <p:spPr bwMode="auto">
          <a:xfrm>
            <a:off x="102314" y="3541787"/>
            <a:ext cx="7287393" cy="2004761"/>
          </a:xfrm>
          <a:prstGeom prst="rect">
            <a:avLst/>
          </a:prstGeom>
          <a:noFill/>
          <a:ln w="9525">
            <a:noFill/>
            <a:miter lim="800000"/>
            <a:headEnd/>
            <a:tailEnd/>
          </a:ln>
        </p:spPr>
        <p:txBody>
          <a:bodyPr lIns="103650" tIns="51824" rIns="103650" bIns="51824"/>
          <a:lstStyle/>
          <a:p>
            <a:pPr marL="542925" indent="-542925" algn="ctr">
              <a:lnSpc>
                <a:spcPts val="2000"/>
              </a:lnSpc>
              <a:tabLst>
                <a:tab pos="179388" algn="l"/>
              </a:tabLst>
            </a:pPr>
            <a:r>
              <a:rPr lang="en-US" altLang="ja-JP" sz="1600" b="1" dirty="0">
                <a:latin typeface="メイリオ" panose="020B0604030504040204" pitchFamily="50" charset="-128"/>
                <a:ea typeface="メイリオ" panose="020B0604030504040204" pitchFamily="50" charset="-128"/>
              </a:rPr>
              <a:t>『NPO×</a:t>
            </a:r>
            <a:r>
              <a:rPr lang="ja-JP" altLang="en-US" sz="1600" b="1" dirty="0">
                <a:latin typeface="メイリオ" panose="020B0604030504040204" pitchFamily="50" charset="-128"/>
                <a:ea typeface="メイリオ" panose="020B0604030504040204" pitchFamily="50" charset="-128"/>
              </a:rPr>
              <a:t>企業</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社会変革</a:t>
            </a:r>
            <a:r>
              <a:rPr lang="en-US" altLang="ja-JP" sz="1600" b="1" dirty="0">
                <a:latin typeface="メイリオ" panose="020B0604030504040204" pitchFamily="50" charset="-128"/>
                <a:ea typeface="メイリオ" panose="020B0604030504040204" pitchFamily="50" charset="-128"/>
              </a:rPr>
              <a:t>』</a:t>
            </a:r>
          </a:p>
          <a:p>
            <a:pPr marL="542925" indent="-542925" algn="ctr">
              <a:lnSpc>
                <a:spcPts val="2000"/>
              </a:lnSpc>
              <a:tabLst>
                <a:tab pos="179388" algn="l"/>
              </a:tabLst>
            </a:pPr>
            <a:r>
              <a:rPr lang="ja-JP" altLang="en-US" sz="1400" b="1" dirty="0">
                <a:latin typeface="メイリオ" panose="020B0604030504040204" pitchFamily="50" charset="-128"/>
                <a:ea typeface="メイリオ" panose="020B0604030504040204" pitchFamily="50" charset="-128"/>
              </a:rPr>
              <a:t>  ～一杯のコーヒーを通じて考えるより良い社会の作り方～</a:t>
            </a:r>
            <a:endParaRPr lang="en-US" altLang="ja-JP" sz="1400" b="1" dirty="0">
              <a:latin typeface="メイリオ" panose="020B0604030504040204" pitchFamily="50" charset="-128"/>
              <a:ea typeface="メイリオ" panose="020B0604030504040204" pitchFamily="50" charset="-128"/>
            </a:endParaRPr>
          </a:p>
          <a:p>
            <a:pPr marL="542925" indent="-542925">
              <a:lnSpc>
                <a:spcPts val="2000"/>
              </a:lnSpc>
              <a:tabLst>
                <a:tab pos="179388" algn="l"/>
              </a:tabLst>
            </a:pPr>
            <a:r>
              <a:rPr lang="en-US" altLang="ja-JP" sz="1100" b="1" i="1" dirty="0">
                <a:latin typeface="メイリオ" panose="020B0604030504040204" pitchFamily="50" charset="-128"/>
                <a:ea typeface="メイリオ" panose="020B0604030504040204" pitchFamily="50" charset="-128"/>
              </a:rPr>
              <a:t>【</a:t>
            </a:r>
            <a:r>
              <a:rPr lang="ja-JP" altLang="en-US" sz="1100" b="1" i="1" dirty="0">
                <a:latin typeface="メイリオ" panose="020B0604030504040204" pitchFamily="50" charset="-128"/>
                <a:ea typeface="メイリオ" panose="020B0604030504040204" pitchFamily="50" charset="-128"/>
              </a:rPr>
              <a:t>日　時</a:t>
            </a:r>
            <a:r>
              <a:rPr lang="en-US" altLang="ja-JP" sz="1100" b="1" i="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21</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金</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18:30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21:00</a:t>
            </a:r>
          </a:p>
          <a:p>
            <a:pPr marL="542925" indent="-542925">
              <a:lnSpc>
                <a:spcPts val="1800"/>
              </a:lnSpc>
            </a:pPr>
            <a:r>
              <a:rPr lang="en-US" altLang="ja-JP" sz="1100" b="1" i="1" dirty="0">
                <a:latin typeface="メイリオ" panose="020B0604030504040204" pitchFamily="50" charset="-128"/>
                <a:ea typeface="メイリオ" panose="020B0604030504040204" pitchFamily="50" charset="-128"/>
              </a:rPr>
              <a:t>【</a:t>
            </a:r>
            <a:r>
              <a:rPr lang="ja-JP" altLang="en-US" sz="1100" b="1" i="1" dirty="0">
                <a:latin typeface="メイリオ" panose="020B0604030504040204" pitchFamily="50" charset="-128"/>
                <a:ea typeface="メイリオ" panose="020B0604030504040204" pitchFamily="50" charset="-128"/>
              </a:rPr>
              <a:t>内　容</a:t>
            </a:r>
            <a:r>
              <a:rPr lang="en-US" altLang="ja-JP" sz="1100" b="1" i="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「一杯のコーヒー」を通じて、</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・企業が社会変革のために取り組んでいる具体的な事例をもとに　　　</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ja-JP" altLang="en-US" sz="1100" dirty="0">
                <a:latin typeface="メイリオ" panose="020B0604030504040204" pitchFamily="50" charset="-128"/>
                <a:ea typeface="メイリオ" panose="020B0604030504040204" pitchFamily="50" charset="-128"/>
              </a:rPr>
              <a:t>　　　　　私たち一人ひとりが何ができるか議論し、考えを深めます。</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対象者</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社会課題の解決に取り組んでいる企業や</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団体の方</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無料</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 40</a:t>
            </a:r>
            <a:r>
              <a:rPr lang="ja-JP" altLang="en-US" sz="1100" dirty="0">
                <a:latin typeface="メイリオ" panose="020B0604030504040204" pitchFamily="50" charset="-128"/>
                <a:ea typeface="メイリオ" panose="020B0604030504040204" pitchFamily="50" charset="-128"/>
              </a:rPr>
              <a:t>名</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endParaRPr lang="en-US" altLang="ja-JP" sz="1100" dirty="0">
              <a:latin typeface="メイリオ" panose="020B0604030504040204" pitchFamily="50" charset="-128"/>
              <a:ea typeface="メイリオ" panose="020B0604030504040204" pitchFamily="50" charset="-128"/>
            </a:endParaRPr>
          </a:p>
        </p:txBody>
      </p:sp>
      <p:pic>
        <p:nvPicPr>
          <p:cNvPr id="39" name="Picture 46" descr="講座">
            <a:extLst>
              <a:ext uri="{FF2B5EF4-FFF2-40B4-BE49-F238E27FC236}">
                <a16:creationId xmlns:a16="http://schemas.microsoft.com/office/drawing/2014/main" id="{B836D9DD-D0B8-FFED-4320-7E9131388E5B}"/>
              </a:ext>
            </a:extLst>
          </p:cNvPr>
          <p:cNvPicPr>
            <a:picLocks noChangeAspect="1" noChangeArrowheads="1"/>
          </p:cNvPicPr>
          <p:nvPr/>
        </p:nvPicPr>
        <p:blipFill>
          <a:blip r:embed="rId3"/>
          <a:srcRect/>
          <a:stretch>
            <a:fillRect/>
          </a:stretch>
        </p:blipFill>
        <p:spPr bwMode="auto">
          <a:xfrm>
            <a:off x="285615" y="1010986"/>
            <a:ext cx="577395" cy="167424"/>
          </a:xfrm>
          <a:prstGeom prst="rect">
            <a:avLst/>
          </a:prstGeom>
          <a:noFill/>
          <a:ln w="9525">
            <a:noFill/>
            <a:miter lim="800000"/>
            <a:headEnd/>
            <a:tailEnd/>
          </a:ln>
        </p:spPr>
      </p:pic>
      <p:pic>
        <p:nvPicPr>
          <p:cNvPr id="40" name="図 39">
            <a:extLst>
              <a:ext uri="{FF2B5EF4-FFF2-40B4-BE49-F238E27FC236}">
                <a16:creationId xmlns:a16="http://schemas.microsoft.com/office/drawing/2014/main" id="{FCC7AE11-FAEE-EDDB-94D5-88A95FDDC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11" y="3597226"/>
            <a:ext cx="599799" cy="210178"/>
          </a:xfrm>
          <a:prstGeom prst="rect">
            <a:avLst/>
          </a:prstGeom>
        </p:spPr>
      </p:pic>
      <p:pic>
        <p:nvPicPr>
          <p:cNvPr id="41" name="図 40">
            <a:extLst>
              <a:ext uri="{FF2B5EF4-FFF2-40B4-BE49-F238E27FC236}">
                <a16:creationId xmlns:a16="http://schemas.microsoft.com/office/drawing/2014/main" id="{00EC0953-2D69-8575-5134-83419204A47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844" y="5091762"/>
            <a:ext cx="565388" cy="589311"/>
          </a:xfrm>
          <a:prstGeom prst="rect">
            <a:avLst/>
          </a:prstGeom>
        </p:spPr>
      </p:pic>
      <p:pic>
        <p:nvPicPr>
          <p:cNvPr id="42" name="図 41">
            <a:extLst>
              <a:ext uri="{FF2B5EF4-FFF2-40B4-BE49-F238E27FC236}">
                <a16:creationId xmlns:a16="http://schemas.microsoft.com/office/drawing/2014/main" id="{1F58030B-AC0E-643E-0540-E8FD9C9983E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5403" y="5135582"/>
            <a:ext cx="565388" cy="491827"/>
          </a:xfrm>
          <a:prstGeom prst="rect">
            <a:avLst/>
          </a:prstGeom>
          <a:noFill/>
          <a:ln>
            <a:noFill/>
          </a:ln>
        </p:spPr>
      </p:pic>
      <p:sp>
        <p:nvSpPr>
          <p:cNvPr id="43" name="正方形/長方形 42">
            <a:extLst>
              <a:ext uri="{FF2B5EF4-FFF2-40B4-BE49-F238E27FC236}">
                <a16:creationId xmlns:a16="http://schemas.microsoft.com/office/drawing/2014/main" id="{776D23CC-8D02-9B8A-949D-C0976EF37A1A}"/>
              </a:ext>
            </a:extLst>
          </p:cNvPr>
          <p:cNvSpPr/>
          <p:nvPr/>
        </p:nvSpPr>
        <p:spPr>
          <a:xfrm>
            <a:off x="-30144" y="758321"/>
            <a:ext cx="253769" cy="5720024"/>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solidFill>
                <a:srgbClr val="FF0000"/>
              </a:solidFill>
              <a:effectLst>
                <a:outerShdw blurRad="76200" dist="50800" dir="5400000" algn="tl" rotWithShape="0">
                  <a:srgbClr val="000000">
                    <a:alpha val="65000"/>
                  </a:srgbClr>
                </a:outerShdw>
              </a:effectLst>
            </a:endParaRPr>
          </a:p>
        </p:txBody>
      </p:sp>
      <p:sp>
        <p:nvSpPr>
          <p:cNvPr id="44" name="正方形/長方形 43">
            <a:extLst>
              <a:ext uri="{FF2B5EF4-FFF2-40B4-BE49-F238E27FC236}">
                <a16:creationId xmlns:a16="http://schemas.microsoft.com/office/drawing/2014/main" id="{DD728EDF-6FDF-63AF-5917-6F7BB5DA6247}"/>
              </a:ext>
            </a:extLst>
          </p:cNvPr>
          <p:cNvSpPr/>
          <p:nvPr/>
        </p:nvSpPr>
        <p:spPr>
          <a:xfrm>
            <a:off x="75004" y="7996553"/>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5" name="正方形/長方形 83">
            <a:extLst>
              <a:ext uri="{FF2B5EF4-FFF2-40B4-BE49-F238E27FC236}">
                <a16:creationId xmlns:a16="http://schemas.microsoft.com/office/drawing/2014/main" id="{CC67E443-903C-5B6F-6BD0-BA2F9F3368FC}"/>
              </a:ext>
            </a:extLst>
          </p:cNvPr>
          <p:cNvSpPr>
            <a:spLocks noChangeArrowheads="1"/>
          </p:cNvSpPr>
          <p:nvPr/>
        </p:nvSpPr>
        <p:spPr bwMode="auto">
          <a:xfrm>
            <a:off x="168025" y="6460954"/>
            <a:ext cx="7244374" cy="3974761"/>
          </a:xfrm>
          <a:prstGeom prst="rect">
            <a:avLst/>
          </a:prstGeom>
          <a:solidFill>
            <a:srgbClr val="FF3300"/>
          </a:solidFill>
          <a:ln w="9525">
            <a:noFill/>
            <a:miter lim="800000"/>
            <a:headEnd/>
            <a:tailEnd/>
          </a:ln>
        </p:spPr>
        <p:txBody>
          <a:bodyPr wrap="square" lIns="91402" tIns="45700" rIns="91402" bIns="45700">
            <a:spAutoFit/>
          </a:bodyPr>
          <a:lstStyle/>
          <a:p>
            <a:pPr algn="ctr">
              <a:lnSpc>
                <a:spcPts val="3513"/>
              </a:lnSpc>
            </a:pPr>
            <a:endParaRPr lang="ja-JP" altLang="en-US" dirty="0">
              <a:solidFill>
                <a:srgbClr val="000000"/>
              </a:solidFill>
              <a:latin typeface="小塚ゴシック Pro H"/>
              <a:ea typeface="小塚ゴシック Pro H"/>
              <a:cs typeface="小塚ゴシック Pro H"/>
            </a:endParaRPr>
          </a:p>
        </p:txBody>
      </p:sp>
      <p:sp>
        <p:nvSpPr>
          <p:cNvPr id="46" name="テキスト ボックス 94">
            <a:extLst>
              <a:ext uri="{FF2B5EF4-FFF2-40B4-BE49-F238E27FC236}">
                <a16:creationId xmlns:a16="http://schemas.microsoft.com/office/drawing/2014/main" id="{5DD16D4A-8019-9F9A-BF62-64B6ECC0CADC}"/>
              </a:ext>
            </a:extLst>
          </p:cNvPr>
          <p:cNvSpPr txBox="1">
            <a:spLocks noChangeArrowheads="1"/>
          </p:cNvSpPr>
          <p:nvPr/>
        </p:nvSpPr>
        <p:spPr bwMode="auto">
          <a:xfrm>
            <a:off x="168024" y="10112685"/>
            <a:ext cx="7244375" cy="369332"/>
          </a:xfrm>
          <a:prstGeom prst="rect">
            <a:avLst/>
          </a:prstGeom>
          <a:solidFill>
            <a:srgbClr val="FF3300"/>
          </a:solidFill>
          <a:ln w="9525">
            <a:noFill/>
            <a:miter lim="800000"/>
            <a:headEnd/>
            <a:tailEnd/>
          </a:ln>
        </p:spPr>
        <p:txBody>
          <a:bodyPr wrap="square">
            <a:spAutoFit/>
          </a:bodyPr>
          <a:lstStyle/>
          <a:p>
            <a:r>
              <a:rPr lang="ja-JP" altLang="en-US" sz="900" b="1" i="1" dirty="0">
                <a:solidFill>
                  <a:schemeClr val="bg1"/>
                </a:solidFill>
                <a:latin typeface="小塚ゴシック Pro L"/>
                <a:ea typeface="小塚ゴシック Pro L"/>
                <a:cs typeface="小塚ゴシック Pro L"/>
              </a:rPr>
              <a:t>新宿</a:t>
            </a:r>
            <a:r>
              <a:rPr lang="en-US" altLang="ja-JP" sz="900" b="1" i="1" dirty="0">
                <a:solidFill>
                  <a:schemeClr val="bg1"/>
                </a:solidFill>
                <a:latin typeface="小塚ゴシック Pro L"/>
                <a:ea typeface="小塚ゴシック Pro L"/>
                <a:cs typeface="小塚ゴシック Pro L"/>
              </a:rPr>
              <a:t>NPO</a:t>
            </a:r>
            <a:r>
              <a:rPr lang="ja-JP" altLang="en-US" sz="900" b="1" i="1" dirty="0">
                <a:solidFill>
                  <a:schemeClr val="bg1"/>
                </a:solidFill>
                <a:latin typeface="小塚ゴシック Pro L"/>
                <a:ea typeface="小塚ゴシック Pro L"/>
                <a:cs typeface="小塚ゴシック Pro L"/>
              </a:rPr>
              <a:t>協働推進センターは、社会貢献活動団体のネットワークづくりの拠点施設です！</a:t>
            </a:r>
            <a:br>
              <a:rPr lang="ja-JP" altLang="en-US" sz="900" b="1" i="1" dirty="0">
                <a:solidFill>
                  <a:schemeClr val="bg1"/>
                </a:solidFill>
                <a:latin typeface="小塚ゴシック Pro L"/>
                <a:ea typeface="小塚ゴシック Pro L"/>
                <a:cs typeface="小塚ゴシック Pro L"/>
              </a:rPr>
            </a:br>
            <a:r>
              <a:rPr lang="ja-JP" altLang="en-US" sz="900" b="1" i="1" dirty="0">
                <a:solidFill>
                  <a:schemeClr val="bg1"/>
                </a:solidFill>
                <a:latin typeface="小塚ゴシック Pro L"/>
                <a:ea typeface="小塚ゴシック Pro L"/>
                <a:cs typeface="小塚ゴシック Pro L"/>
              </a:rPr>
              <a:t>センターでは、社会貢献活動団体への施設の貸出しの他、相談や情報提供、講座等、さまざまな事業を実施しています</a:t>
            </a:r>
            <a:r>
              <a:rPr lang="ja-JP" altLang="en-US" sz="900" i="1" dirty="0">
                <a:solidFill>
                  <a:schemeClr val="bg1"/>
                </a:solidFill>
                <a:latin typeface="小塚ゴシック Pro L"/>
                <a:ea typeface="小塚ゴシック Pro L"/>
                <a:cs typeface="小塚ゴシック Pro L"/>
              </a:rPr>
              <a:t>。</a:t>
            </a:r>
          </a:p>
        </p:txBody>
      </p:sp>
      <p:grpSp>
        <p:nvGrpSpPr>
          <p:cNvPr id="47" name="グループ化 46">
            <a:extLst>
              <a:ext uri="{FF2B5EF4-FFF2-40B4-BE49-F238E27FC236}">
                <a16:creationId xmlns:a16="http://schemas.microsoft.com/office/drawing/2014/main" id="{06F7EB85-5014-3F97-3A9F-BD23D89BBB1A}"/>
              </a:ext>
            </a:extLst>
          </p:cNvPr>
          <p:cNvGrpSpPr/>
          <p:nvPr/>
        </p:nvGrpSpPr>
        <p:grpSpPr>
          <a:xfrm>
            <a:off x="219113" y="6565591"/>
            <a:ext cx="3842304" cy="987029"/>
            <a:chOff x="250247" y="6737601"/>
            <a:chExt cx="3871726" cy="959230"/>
          </a:xfrm>
        </p:grpSpPr>
        <p:sp>
          <p:nvSpPr>
            <p:cNvPr id="48" name="正方形/長方形 47">
              <a:extLst>
                <a:ext uri="{FF2B5EF4-FFF2-40B4-BE49-F238E27FC236}">
                  <a16:creationId xmlns:a16="http://schemas.microsoft.com/office/drawing/2014/main" id="{7DC56352-8AF6-33E8-7D6F-02772AF9836A}"/>
                </a:ext>
              </a:extLst>
            </p:cNvPr>
            <p:cNvSpPr/>
            <p:nvPr/>
          </p:nvSpPr>
          <p:spPr>
            <a:xfrm>
              <a:off x="266374" y="6737601"/>
              <a:ext cx="3855596" cy="959230"/>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テキスト ボックス 48">
              <a:extLst>
                <a:ext uri="{FF2B5EF4-FFF2-40B4-BE49-F238E27FC236}">
                  <a16:creationId xmlns:a16="http://schemas.microsoft.com/office/drawing/2014/main" id="{DE759CCA-B052-3FCB-4092-93F418665173}"/>
                </a:ext>
              </a:extLst>
            </p:cNvPr>
            <p:cNvSpPr txBox="1"/>
            <p:nvPr/>
          </p:nvSpPr>
          <p:spPr>
            <a:xfrm>
              <a:off x="266375" y="6741847"/>
              <a:ext cx="1313495" cy="2159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900" b="1" dirty="0">
                  <a:solidFill>
                    <a:srgbClr val="000000"/>
                  </a:solidFill>
                  <a:latin typeface="メイリオ" panose="020B0604030504040204" pitchFamily="50" charset="-128"/>
                  <a:ea typeface="メイリオ" panose="020B0604030504040204" pitchFamily="50" charset="-128"/>
                  <a:cs typeface="小塚ゴシック Pro L"/>
                </a:rPr>
                <a:t>情報・お問い合わせ</a:t>
              </a:r>
              <a:endParaRPr lang="en-US" altLang="ja-JP" sz="900" b="1" dirty="0">
                <a:solidFill>
                  <a:srgbClr val="000000"/>
                </a:solidFill>
                <a:latin typeface="メイリオ" panose="020B0604030504040204" pitchFamily="50" charset="-128"/>
                <a:ea typeface="メイリオ" panose="020B0604030504040204" pitchFamily="50" charset="-128"/>
                <a:cs typeface="小塚ゴシック Pro L"/>
              </a:endParaRPr>
            </a:p>
          </p:txBody>
        </p:sp>
        <p:sp>
          <p:nvSpPr>
            <p:cNvPr id="50" name="テキスト ボックス 87">
              <a:extLst>
                <a:ext uri="{FF2B5EF4-FFF2-40B4-BE49-F238E27FC236}">
                  <a16:creationId xmlns:a16="http://schemas.microsoft.com/office/drawing/2014/main" id="{5CFC01C1-78C0-2E54-9638-4C49E2DE3D7F}"/>
                </a:ext>
              </a:extLst>
            </p:cNvPr>
            <p:cNvSpPr txBox="1">
              <a:spLocks noChangeArrowheads="1"/>
            </p:cNvSpPr>
            <p:nvPr/>
          </p:nvSpPr>
          <p:spPr bwMode="auto">
            <a:xfrm>
              <a:off x="250247" y="6926756"/>
              <a:ext cx="3871726" cy="734200"/>
            </a:xfrm>
            <a:prstGeom prst="rect">
              <a:avLst/>
            </a:prstGeom>
            <a:noFill/>
            <a:ln w="9525">
              <a:noFill/>
              <a:miter lim="800000"/>
              <a:headEnd/>
              <a:tailEnd/>
            </a:ln>
          </p:spPr>
          <p:txBody>
            <a:bodyPr wrap="square">
              <a:spAutoFit/>
            </a:bodyPr>
            <a:lstStyle/>
            <a:p>
              <a:pPr>
                <a:tabLst>
                  <a:tab pos="812800" algn="l"/>
                  <a:tab pos="1160463" algn="l"/>
                </a:tabLst>
              </a:pPr>
              <a:r>
                <a:rPr lang="en-US" altLang="ja-JP" sz="900" dirty="0">
                  <a:latin typeface="メイリオ" panose="020B0604030504040204" pitchFamily="50" charset="-128"/>
                  <a:ea typeface="メイリオ" panose="020B0604030504040204" pitchFamily="50" charset="-128"/>
                  <a:cs typeface="小塚ゴシック Pro L"/>
                </a:rPr>
                <a:t>TEL</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03-5386-1315</a:t>
              </a:r>
              <a:r>
                <a:rPr lang="ja-JP" altLang="en-US" sz="900" dirty="0">
                  <a:latin typeface="メイリオ" panose="020B0604030504040204" pitchFamily="50" charset="-128"/>
                  <a:ea typeface="メイリオ" panose="020B0604030504040204" pitchFamily="50" charset="-128"/>
                  <a:cs typeface="小塚ゴシック Pro L"/>
                </a:rPr>
                <a:t>　     　　　</a:t>
              </a:r>
              <a:r>
                <a:rPr lang="en-US" altLang="ja-JP" sz="900" dirty="0">
                  <a:latin typeface="メイリオ" panose="020B0604030504040204" pitchFamily="50" charset="-128"/>
                  <a:ea typeface="メイリオ" panose="020B0604030504040204" pitchFamily="50" charset="-128"/>
                  <a:cs typeface="小塚ゴシック Pro L"/>
                </a:rPr>
                <a:t>FAX</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03-5386-1318</a:t>
              </a:r>
            </a:p>
            <a:p>
              <a:pPr>
                <a:tabLst>
                  <a:tab pos="812800" algn="l"/>
                  <a:tab pos="1160463" algn="l"/>
                </a:tabLst>
              </a:pPr>
              <a:r>
                <a:rPr lang="en-US" altLang="ja-JP" sz="900" dirty="0">
                  <a:latin typeface="メイリオ" panose="020B0604030504040204" pitchFamily="50" charset="-128"/>
                  <a:ea typeface="メイリオ" panose="020B0604030504040204" pitchFamily="50" charset="-128"/>
                  <a:cs typeface="小塚ゴシック Pro L"/>
                </a:rPr>
                <a:t>E-mail</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hiroba@s-nponet.net</a:t>
              </a:r>
              <a:r>
                <a:rPr lang="ja-JP" altLang="en-US" sz="900" dirty="0">
                  <a:latin typeface="メイリオ" panose="020B0604030504040204" pitchFamily="50" charset="-128"/>
                  <a:ea typeface="メイリオ" panose="020B0604030504040204" pitchFamily="50" charset="-128"/>
                  <a:cs typeface="小塚ゴシック Pro L"/>
                </a:rPr>
                <a:t>　</a:t>
              </a:r>
              <a:r>
                <a:rPr lang="en-US" altLang="ja-JP" sz="900" dirty="0">
                  <a:latin typeface="メイリオ" panose="020B0604030504040204" pitchFamily="50" charset="-128"/>
                  <a:ea typeface="メイリオ" panose="020B0604030504040204" pitchFamily="50" charset="-128"/>
                  <a:cs typeface="小塚ゴシック Pro L"/>
                </a:rPr>
                <a:t>URL</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https://snponet.net</a:t>
              </a:r>
            </a:p>
            <a:p>
              <a:pPr>
                <a:tabLst>
                  <a:tab pos="812800" algn="l"/>
                  <a:tab pos="1160463" algn="l"/>
                </a:tabLst>
              </a:pPr>
              <a:r>
                <a:rPr lang="en-US" altLang="ja-JP" sz="900" dirty="0">
                  <a:latin typeface="メイリオ" panose="020B0604030504040204" pitchFamily="50" charset="-128"/>
                  <a:ea typeface="メイリオ" panose="020B0604030504040204" pitchFamily="50" charset="-128"/>
                  <a:cs typeface="小塚ゴシック Pro L"/>
                </a:rPr>
                <a:t>Facebook</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https://www.facebook.com/shinjuku.npo.center</a:t>
              </a:r>
            </a:p>
            <a:p>
              <a:pPr>
                <a:tabLst>
                  <a:tab pos="812800" algn="l"/>
                  <a:tab pos="1160463" algn="l"/>
                </a:tabLst>
              </a:pPr>
              <a:r>
                <a:rPr lang="en-US" altLang="ja-JP" sz="900" dirty="0">
                  <a:latin typeface="メイリオ" panose="020B0604030504040204" pitchFamily="50" charset="-128"/>
                  <a:ea typeface="メイリオ" panose="020B0604030504040204" pitchFamily="50" charset="-128"/>
                  <a:cs typeface="小塚ゴシック Pro L"/>
                </a:rPr>
                <a:t>Twitter</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https://twitter.com/s_NPOcenter</a:t>
              </a:r>
            </a:p>
            <a:p>
              <a:pPr>
                <a:tabLst>
                  <a:tab pos="812800" algn="l"/>
                  <a:tab pos="1160463" algn="l"/>
                </a:tabLst>
              </a:pPr>
              <a:r>
                <a:rPr lang="en-US" altLang="ja-JP" sz="900" dirty="0">
                  <a:latin typeface="メイリオ" panose="020B0604030504040204" pitchFamily="50" charset="-128"/>
                  <a:ea typeface="メイリオ" panose="020B0604030504040204" pitchFamily="50" charset="-128"/>
                  <a:cs typeface="小塚ゴシック Pro L"/>
                </a:rPr>
                <a:t>Instagram</a:t>
              </a:r>
              <a:r>
                <a:rPr lang="ja-JP" altLang="en-US" sz="900" dirty="0">
                  <a:latin typeface="メイリオ" panose="020B0604030504040204" pitchFamily="50" charset="-128"/>
                  <a:ea typeface="メイリオ" panose="020B0604030504040204" pitchFamily="50" charset="-128"/>
                  <a:cs typeface="小塚ゴシック Pro L"/>
                </a:rPr>
                <a:t>：</a:t>
              </a:r>
              <a:r>
                <a:rPr lang="en-US" altLang="ja-JP" sz="900" dirty="0">
                  <a:latin typeface="メイリオ" panose="020B0604030504040204" pitchFamily="50" charset="-128"/>
                  <a:ea typeface="メイリオ" panose="020B0604030504040204" pitchFamily="50" charset="-128"/>
                  <a:cs typeface="小塚ゴシック Pro L"/>
                </a:rPr>
                <a:t>https://www.Instagram.com/npo_kyogi/</a:t>
              </a:r>
            </a:p>
          </p:txBody>
        </p:sp>
      </p:grpSp>
      <p:grpSp>
        <p:nvGrpSpPr>
          <p:cNvPr id="51" name="グループ化 50">
            <a:extLst>
              <a:ext uri="{FF2B5EF4-FFF2-40B4-BE49-F238E27FC236}">
                <a16:creationId xmlns:a16="http://schemas.microsoft.com/office/drawing/2014/main" id="{0CF71FC1-2AF5-71EE-4E56-C18C84646EF1}"/>
              </a:ext>
            </a:extLst>
          </p:cNvPr>
          <p:cNvGrpSpPr/>
          <p:nvPr/>
        </p:nvGrpSpPr>
        <p:grpSpPr>
          <a:xfrm>
            <a:off x="168025" y="7639651"/>
            <a:ext cx="4531151" cy="1631216"/>
            <a:chOff x="304735" y="7721669"/>
            <a:chExt cx="4506327" cy="1823074"/>
          </a:xfrm>
        </p:grpSpPr>
        <p:sp>
          <p:nvSpPr>
            <p:cNvPr id="52" name="テキスト ボックス 51">
              <a:extLst>
                <a:ext uri="{FF2B5EF4-FFF2-40B4-BE49-F238E27FC236}">
                  <a16:creationId xmlns:a16="http://schemas.microsoft.com/office/drawing/2014/main" id="{955F5124-FF60-62F3-095D-1050FFEF6F13}"/>
                </a:ext>
              </a:extLst>
            </p:cNvPr>
            <p:cNvSpPr txBox="1"/>
            <p:nvPr/>
          </p:nvSpPr>
          <p:spPr>
            <a:xfrm>
              <a:off x="399400" y="7721669"/>
              <a:ext cx="3777397" cy="177324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53" name="正方形/長方形 52">
              <a:extLst>
                <a:ext uri="{FF2B5EF4-FFF2-40B4-BE49-F238E27FC236}">
                  <a16:creationId xmlns:a16="http://schemas.microsoft.com/office/drawing/2014/main" id="{8588AB67-F5E8-464A-6F7B-63E5EF5BCC56}"/>
                </a:ext>
              </a:extLst>
            </p:cNvPr>
            <p:cNvSpPr/>
            <p:nvPr/>
          </p:nvSpPr>
          <p:spPr>
            <a:xfrm>
              <a:off x="304735" y="7721669"/>
              <a:ext cx="4506327" cy="1823074"/>
            </a:xfrm>
            <a:prstGeom prst="rect">
              <a:avLst/>
            </a:prstGeom>
          </p:spPr>
          <p:txBody>
            <a:bodyPr wrap="square">
              <a:spAutoFit/>
            </a:bodyPr>
            <a:lstStyle/>
            <a:p>
              <a:pPr fontAlgn="base">
                <a:lnSpc>
                  <a:spcPts val="1200"/>
                </a:lnSpc>
                <a:spcAft>
                  <a:spcPts val="0"/>
                </a:spcAft>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10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アクセス</a:t>
              </a:r>
              <a:endParaRPr lang="en-US" altLang="ja-JP" sz="10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spcAft>
                  <a:spcPts val="0"/>
                </a:spcAft>
              </a:pP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バスでお越しになる場合</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いずれの停留所からも徒歩で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4</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endParaRPr lang="ja-JP" altLang="en-US" sz="900" dirty="0">
                <a:latin typeface="メイリオ" panose="020B0604030504040204" pitchFamily="50" charset="-128"/>
                <a:ea typeface="メイリオ" panose="020B0604030504040204" pitchFamily="50" charset="-128"/>
                <a:cs typeface="ＭＳ Ｐゴシック"/>
              </a:endParaRP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・各線 新宿駅 西口</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関東バス</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小滝橋</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下車</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乗車時間</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10</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分前後</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b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b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西口地下より標柱番号</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12</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14</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を上がった乗場から出るバス</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すべて</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・各線 高田馬場駅 早稲田口</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都バス</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小滝橋 </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郵便局前</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下車</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乗車時間</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5</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分前後</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早稲田口を出て目の前、高架下の乗場</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最寄駅から徒歩でお越しになる場合</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・東京メトロ東西線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落合駅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、西武新宿線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下落合駅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より徒歩</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12</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JR</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山手線･東京メトロ東西線･西武新宿線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高田馬場駅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JR</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中央線 </a:t>
              </a:r>
              <a:b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b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東中野駅･大久保駅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、都営大江戸線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東中野駅･中井駅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より徒歩</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15</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p>
          </p:txBody>
        </p:sp>
      </p:grpSp>
      <p:grpSp>
        <p:nvGrpSpPr>
          <p:cNvPr id="54" name="グループ化 53">
            <a:extLst>
              <a:ext uri="{FF2B5EF4-FFF2-40B4-BE49-F238E27FC236}">
                <a16:creationId xmlns:a16="http://schemas.microsoft.com/office/drawing/2014/main" id="{15366654-9DAC-290F-EF29-D1EB528A1A73}"/>
              </a:ext>
            </a:extLst>
          </p:cNvPr>
          <p:cNvGrpSpPr/>
          <p:nvPr/>
        </p:nvGrpSpPr>
        <p:grpSpPr>
          <a:xfrm>
            <a:off x="168025" y="9295597"/>
            <a:ext cx="3893393" cy="1364914"/>
            <a:chOff x="73014" y="9434415"/>
            <a:chExt cx="3924717" cy="1364914"/>
          </a:xfrm>
        </p:grpSpPr>
        <p:sp>
          <p:nvSpPr>
            <p:cNvPr id="55" name="テキスト ボックス 54">
              <a:extLst>
                <a:ext uri="{FF2B5EF4-FFF2-40B4-BE49-F238E27FC236}">
                  <a16:creationId xmlns:a16="http://schemas.microsoft.com/office/drawing/2014/main" id="{E22D3FAC-6DD8-BF57-CE00-66852C957DCF}"/>
                </a:ext>
              </a:extLst>
            </p:cNvPr>
            <p:cNvSpPr txBox="1"/>
            <p:nvPr/>
          </p:nvSpPr>
          <p:spPr>
            <a:xfrm>
              <a:off x="168967" y="9434415"/>
              <a:ext cx="3828764" cy="8170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r>
                <a:rPr lang="ja-JP" altLang="en-US" sz="1000" b="1" dirty="0">
                  <a:solidFill>
                    <a:srgbClr val="000000"/>
                  </a:solidFill>
                  <a:latin typeface="メイリオ" panose="020B0604030504040204" pitchFamily="50" charset="-128"/>
                  <a:ea typeface="メイリオ" panose="020B0604030504040204" pitchFamily="50" charset="-128"/>
                  <a:cs typeface="小塚ゴシック Pro L"/>
                </a:rPr>
                <a:t>作成＆発行</a:t>
              </a:r>
              <a:endParaRPr lang="en-US" altLang="ja-JP" sz="1000" b="1" dirty="0">
                <a:solidFill>
                  <a:srgbClr val="000000"/>
                </a:solidFill>
                <a:latin typeface="メイリオ" panose="020B0604030504040204" pitchFamily="50" charset="-128"/>
                <a:ea typeface="メイリオ" panose="020B0604030504040204" pitchFamily="50" charset="-128"/>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p:txBody>
        </p:sp>
        <p:sp>
          <p:nvSpPr>
            <p:cNvPr id="56" name="テキスト ボックス 85">
              <a:extLst>
                <a:ext uri="{FF2B5EF4-FFF2-40B4-BE49-F238E27FC236}">
                  <a16:creationId xmlns:a16="http://schemas.microsoft.com/office/drawing/2014/main" id="{4906D211-0E40-C786-A874-657354CA2024}"/>
                </a:ext>
              </a:extLst>
            </p:cNvPr>
            <p:cNvSpPr txBox="1">
              <a:spLocks noChangeArrowheads="1"/>
            </p:cNvSpPr>
            <p:nvPr/>
          </p:nvSpPr>
          <p:spPr bwMode="auto">
            <a:xfrm>
              <a:off x="73014" y="9599000"/>
              <a:ext cx="3735247" cy="1200329"/>
            </a:xfrm>
            <a:prstGeom prst="rect">
              <a:avLst/>
            </a:prstGeom>
            <a:noFill/>
            <a:ln w="9525">
              <a:noFill/>
              <a:miter lim="800000"/>
              <a:headEnd/>
              <a:tailEnd/>
            </a:ln>
          </p:spPr>
          <p:txBody>
            <a:bodyPr wrap="square">
              <a:spAutoFit/>
            </a:bodyPr>
            <a:lstStyle/>
            <a:p>
              <a:r>
                <a:rPr lang="ja-JP" altLang="en-US" sz="900" dirty="0">
                  <a:latin typeface="メイリオ" panose="020B0604030504040204" pitchFamily="50" charset="-128"/>
                  <a:ea typeface="メイリオ" panose="020B0604030504040204" pitchFamily="50" charset="-128"/>
                  <a:cs typeface="小塚ゴシック Pro L"/>
                </a:rPr>
                <a:t>　新宿区立新宿</a:t>
              </a:r>
              <a:r>
                <a:rPr lang="en-US" altLang="ja-JP" sz="900" dirty="0">
                  <a:latin typeface="メイリオ" panose="020B0604030504040204" pitchFamily="50" charset="-128"/>
                  <a:ea typeface="メイリオ" panose="020B0604030504040204" pitchFamily="50" charset="-128"/>
                  <a:cs typeface="小塚ゴシック Pro L"/>
                </a:rPr>
                <a:t>NPO</a:t>
              </a:r>
              <a:r>
                <a:rPr lang="ja-JP" altLang="en-US" sz="900" dirty="0">
                  <a:latin typeface="メイリオ" panose="020B0604030504040204" pitchFamily="50" charset="-128"/>
                  <a:ea typeface="メイリオ" panose="020B0604030504040204" pitchFamily="50" charset="-128"/>
                  <a:cs typeface="小塚ゴシック Pro L"/>
                </a:rPr>
                <a:t>協働推進センター</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メイリオ" panose="020B0604030504040204" pitchFamily="50" charset="-128"/>
                  <a:ea typeface="メイリオ" panose="020B0604030504040204" pitchFamily="50" charset="-128"/>
                  <a:cs typeface="小塚ゴシック Pro L"/>
                </a:rPr>
                <a:t>　指定管理者：一般社団法人</a:t>
              </a:r>
              <a:r>
                <a:rPr lang="en-US" altLang="ja-JP" sz="900" dirty="0">
                  <a:latin typeface="メイリオ" panose="020B0604030504040204" pitchFamily="50" charset="-128"/>
                  <a:ea typeface="メイリオ" panose="020B0604030504040204" pitchFamily="50" charset="-128"/>
                  <a:cs typeface="小塚ゴシック Pro L"/>
                </a:rPr>
                <a:t>NPO</a:t>
              </a:r>
              <a:r>
                <a:rPr lang="ja-JP" altLang="en-US" sz="900" dirty="0">
                  <a:latin typeface="メイリオ" panose="020B0604030504040204" pitchFamily="50" charset="-128"/>
                  <a:ea typeface="メイリオ" panose="020B0604030504040204" pitchFamily="50" charset="-128"/>
                  <a:cs typeface="小塚ゴシック Pro L"/>
                </a:rPr>
                <a:t>協働機構（コラボ・ジャパン）</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メイリオ" panose="020B0604030504040204" pitchFamily="50" charset="-128"/>
                  <a:ea typeface="メイリオ" panose="020B0604030504040204" pitchFamily="50" charset="-128"/>
                  <a:cs typeface="小塚ゴシック Pro L"/>
                </a:rPr>
                <a:t>　〒</a:t>
              </a:r>
              <a:r>
                <a:rPr lang="en-US" altLang="ja-JP" sz="900" dirty="0">
                  <a:latin typeface="メイリオ" panose="020B0604030504040204" pitchFamily="50" charset="-128"/>
                  <a:ea typeface="メイリオ" panose="020B0604030504040204" pitchFamily="50" charset="-128"/>
                  <a:cs typeface="小塚ゴシック Pro L"/>
                </a:rPr>
                <a:t>169-0075</a:t>
              </a:r>
              <a:r>
                <a:rPr lang="ja-JP" altLang="en-US" sz="900" dirty="0">
                  <a:latin typeface="メイリオ" panose="020B0604030504040204" pitchFamily="50" charset="-128"/>
                  <a:ea typeface="メイリオ" panose="020B0604030504040204" pitchFamily="50" charset="-128"/>
                  <a:cs typeface="小塚ゴシック Pro L"/>
                </a:rPr>
                <a:t>　新宿区高田馬場</a:t>
              </a:r>
              <a:r>
                <a:rPr lang="en-US" altLang="ja-JP" sz="900" dirty="0">
                  <a:latin typeface="メイリオ" panose="020B0604030504040204" pitchFamily="50" charset="-128"/>
                  <a:ea typeface="メイリオ" panose="020B0604030504040204" pitchFamily="50" charset="-128"/>
                  <a:cs typeface="小塚ゴシック Pro L"/>
                </a:rPr>
                <a:t>4-36-12</a:t>
              </a:r>
            </a:p>
            <a:p>
              <a:r>
                <a:rPr lang="ja-JP" altLang="en-US" sz="900" dirty="0">
                  <a:latin typeface="メイリオ" panose="020B0604030504040204" pitchFamily="50" charset="-128"/>
                  <a:ea typeface="メイリオ" panose="020B0604030504040204" pitchFamily="50" charset="-128"/>
                  <a:cs typeface="小塚ゴシック Pro L"/>
                </a:rPr>
                <a:t>　編集：関根 聡史　林 幸靖　月岡 英人　 </a:t>
              </a:r>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p:txBody>
        </p:sp>
      </p:grpSp>
      <p:grpSp>
        <p:nvGrpSpPr>
          <p:cNvPr id="57" name="グループ化 56">
            <a:extLst>
              <a:ext uri="{FF2B5EF4-FFF2-40B4-BE49-F238E27FC236}">
                <a16:creationId xmlns:a16="http://schemas.microsoft.com/office/drawing/2014/main" id="{09B0E823-5806-4649-3E1D-35F54098029E}"/>
              </a:ext>
            </a:extLst>
          </p:cNvPr>
          <p:cNvGrpSpPr/>
          <p:nvPr/>
        </p:nvGrpSpPr>
        <p:grpSpPr>
          <a:xfrm>
            <a:off x="4144980" y="6565592"/>
            <a:ext cx="3161927" cy="3547093"/>
            <a:chOff x="3973730" y="6548143"/>
            <a:chExt cx="3046125" cy="3597332"/>
          </a:xfrm>
        </p:grpSpPr>
        <p:cxnSp>
          <p:nvCxnSpPr>
            <p:cNvPr id="58" name="直線コネクタ 57">
              <a:extLst>
                <a:ext uri="{FF2B5EF4-FFF2-40B4-BE49-F238E27FC236}">
                  <a16:creationId xmlns:a16="http://schemas.microsoft.com/office/drawing/2014/main" id="{505E1F08-E842-0540-CA11-F24D2EC349EE}"/>
                </a:ext>
              </a:extLst>
            </p:cNvPr>
            <p:cNvCxnSpPr/>
            <p:nvPr/>
          </p:nvCxnSpPr>
          <p:spPr>
            <a:xfrm>
              <a:off x="4047391"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18DB220F-A7C0-071C-41B4-AD8D4E73D753}"/>
                </a:ext>
              </a:extLst>
            </p:cNvPr>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46">
              <a:extLst>
                <a:ext uri="{FF2B5EF4-FFF2-40B4-BE49-F238E27FC236}">
                  <a16:creationId xmlns:a16="http://schemas.microsoft.com/office/drawing/2014/main" id="{838D63CB-71EF-6398-1B45-5EEC3B905B54}"/>
                </a:ext>
              </a:extLst>
            </p:cNvPr>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30C82BF-C88D-C34F-1408-54D8AF40AF49}"/>
                </a:ext>
              </a:extLst>
            </p:cNvPr>
            <p:cNvCxnSpPr/>
            <p:nvPr/>
          </p:nvCxnSpPr>
          <p:spPr>
            <a:xfrm>
              <a:off x="4199791"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BF6A01C-886A-7C6F-C87C-C57331434829}"/>
                </a:ext>
              </a:extLst>
            </p:cNvPr>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46">
              <a:extLst>
                <a:ext uri="{FF2B5EF4-FFF2-40B4-BE49-F238E27FC236}">
                  <a16:creationId xmlns:a16="http://schemas.microsoft.com/office/drawing/2014/main" id="{EEF2ABE9-3423-7C4C-9DFB-119BACCE56A9}"/>
                </a:ext>
              </a:extLst>
            </p:cNvPr>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F173615-8FFC-C1E0-4F74-F00E27CFC0F3}"/>
                </a:ext>
              </a:extLst>
            </p:cNvPr>
            <p:cNvCxnSpPr>
              <a:cxnSpLocks/>
            </p:cNvCxnSpPr>
            <p:nvPr/>
          </p:nvCxnSpPr>
          <p:spPr>
            <a:xfrm>
              <a:off x="4539716" y="7430488"/>
              <a:ext cx="361006" cy="189015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29AB530-2D88-824C-AD2F-84E9D45F1D19}"/>
                </a:ext>
              </a:extLst>
            </p:cNvPr>
            <p:cNvSpPr/>
            <p:nvPr/>
          </p:nvSpPr>
          <p:spPr>
            <a:xfrm>
              <a:off x="3985764" y="6548143"/>
              <a:ext cx="3034091" cy="3597332"/>
            </a:xfrm>
            <a:prstGeom prst="rect">
              <a:avLst/>
            </a:prstGeom>
            <a:solidFill>
              <a:schemeClr val="bg1"/>
            </a:solidFill>
            <a:ln>
              <a:no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6" name="図 65">
              <a:extLst>
                <a:ext uri="{FF2B5EF4-FFF2-40B4-BE49-F238E27FC236}">
                  <a16:creationId xmlns:a16="http://schemas.microsoft.com/office/drawing/2014/main" id="{051CD4E7-BC33-4006-3597-7125669CA2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5765" y="7426320"/>
              <a:ext cx="3000925" cy="2719154"/>
            </a:xfrm>
            <a:prstGeom prst="rect">
              <a:avLst/>
            </a:prstGeom>
          </p:spPr>
        </p:pic>
        <p:pic>
          <p:nvPicPr>
            <p:cNvPr id="67" name="図 66">
              <a:extLst>
                <a:ext uri="{FF2B5EF4-FFF2-40B4-BE49-F238E27FC236}">
                  <a16:creationId xmlns:a16="http://schemas.microsoft.com/office/drawing/2014/main" id="{21CB0BBB-9ED7-9F4F-6FA1-331909C9B1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3730" y="6552799"/>
              <a:ext cx="1104178" cy="1026261"/>
            </a:xfrm>
            <a:prstGeom prst="rect">
              <a:avLst/>
            </a:prstGeom>
          </p:spPr>
        </p:pic>
        <p:cxnSp>
          <p:nvCxnSpPr>
            <p:cNvPr id="68" name="直線コネクタ 67">
              <a:extLst>
                <a:ext uri="{FF2B5EF4-FFF2-40B4-BE49-F238E27FC236}">
                  <a16:creationId xmlns:a16="http://schemas.microsoft.com/office/drawing/2014/main" id="{5ABBE317-BE47-62EC-7B29-7605298BC924}"/>
                </a:ext>
              </a:extLst>
            </p:cNvPr>
            <p:cNvCxnSpPr>
              <a:cxnSpLocks/>
            </p:cNvCxnSpPr>
            <p:nvPr/>
          </p:nvCxnSpPr>
          <p:spPr>
            <a:xfrm>
              <a:off x="4616588" y="7056315"/>
              <a:ext cx="412145" cy="210836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69" name="テキスト ボックス 68">
            <a:extLst>
              <a:ext uri="{FF2B5EF4-FFF2-40B4-BE49-F238E27FC236}">
                <a16:creationId xmlns:a16="http://schemas.microsoft.com/office/drawing/2014/main" id="{2CAC7CA5-EF84-32A7-4B7C-7AB5401D4BB5}"/>
              </a:ext>
            </a:extLst>
          </p:cNvPr>
          <p:cNvSpPr txBox="1"/>
          <p:nvPr/>
        </p:nvSpPr>
        <p:spPr>
          <a:xfrm>
            <a:off x="13835" y="5741391"/>
            <a:ext cx="7414503" cy="854080"/>
          </a:xfrm>
          <a:prstGeom prst="rect">
            <a:avLst/>
          </a:prstGeom>
          <a:noFill/>
        </p:spPr>
        <p:txBody>
          <a:bodyPr wrap="square" rtlCol="0">
            <a:spAutoFit/>
          </a:bodyPr>
          <a:lstStyle/>
          <a:p>
            <a:pPr marL="177800" indent="-85725">
              <a:lnSpc>
                <a:spcPts val="1500"/>
              </a:lnSpc>
            </a:pP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詳細は</a:t>
            </a:r>
            <a:r>
              <a:rPr lang="en-US" altLang="ja-JP" sz="1000" b="1" dirty="0">
                <a:solidFill>
                  <a:srgbClr val="FF0000"/>
                </a:solidFill>
                <a:latin typeface="メイリオ" panose="020B0604030504040204" pitchFamily="50" charset="-128"/>
                <a:ea typeface="メイリオ" panose="020B0604030504040204" pitchFamily="50" charset="-128"/>
              </a:rPr>
              <a:t>HP</a:t>
            </a:r>
            <a:r>
              <a:rPr lang="ja-JP" altLang="en-US" sz="1000" b="1" dirty="0">
                <a:solidFill>
                  <a:srgbClr val="FF0000"/>
                </a:solidFill>
                <a:latin typeface="メイリオ" panose="020B0604030504040204" pitchFamily="50" charset="-128"/>
                <a:ea typeface="メイリオ" panose="020B0604030504040204" pitchFamily="50" charset="-128"/>
              </a:rPr>
              <a:t>にてご確認ください</a:t>
            </a:r>
            <a:endParaRPr lang="en-US" altLang="ja-JP" sz="1000" b="1" dirty="0">
              <a:solidFill>
                <a:srgbClr val="FF0000"/>
              </a:solidFill>
              <a:latin typeface="メイリオ" panose="020B0604030504040204" pitchFamily="50" charset="-128"/>
              <a:ea typeface="メイリオ" panose="020B0604030504040204"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★参加ご希望の方は、電話、</a:t>
            </a:r>
            <a:r>
              <a:rPr lang="en-US" altLang="ja-JP" sz="1000" dirty="0">
                <a:latin typeface="メイリオ" panose="020B0604030504040204" pitchFamily="50" charset="-128"/>
                <a:ea typeface="メイリオ" panose="020B0604030504040204" pitchFamily="50" charset="-128"/>
              </a:rPr>
              <a:t>FAX</a:t>
            </a:r>
            <a:r>
              <a:rPr lang="ja-JP" altLang="en-US" sz="1000" dirty="0">
                <a:latin typeface="メイリオ" panose="020B0604030504040204" pitchFamily="50" charset="-128"/>
                <a:ea typeface="メイリオ" panose="020B0604030504040204" pitchFamily="50" charset="-128"/>
              </a:rPr>
              <a:t>、メールにて、下記お問い合わせ先へご連絡ください。</a:t>
            </a:r>
            <a:endParaRPr lang="en-US" altLang="ja-JP" sz="1000" dirty="0">
              <a:latin typeface="メイリオ" panose="020B0604030504040204" pitchFamily="50" charset="-128"/>
              <a:ea typeface="メイリオ" panose="020B0604030504040204"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★講座・イベントは諸事情により、延期又は中止する場合がございます。最新情報につきまして当センター</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をご参照ください</a:t>
            </a:r>
            <a:r>
              <a:rPr lang="en-US" altLang="ja-JP" sz="1000" dirty="0">
                <a:latin typeface="メイリオ" panose="020B0604030504040204" pitchFamily="50" charset="-128"/>
                <a:ea typeface="メイリオ" panose="020B0604030504040204" pitchFamily="50" charset="-128"/>
              </a:rPr>
              <a:t>【URL https://snponet.net/】</a:t>
            </a:r>
          </a:p>
        </p:txBody>
      </p:sp>
      <p:sp>
        <p:nvSpPr>
          <p:cNvPr id="70" name="正方形/長方形 69">
            <a:extLst>
              <a:ext uri="{FF2B5EF4-FFF2-40B4-BE49-F238E27FC236}">
                <a16:creationId xmlns:a16="http://schemas.microsoft.com/office/drawing/2014/main" id="{63A24181-7C7A-24C3-0FC5-C1E757F20E93}"/>
              </a:ext>
            </a:extLst>
          </p:cNvPr>
          <p:cNvSpPr/>
          <p:nvPr/>
        </p:nvSpPr>
        <p:spPr>
          <a:xfrm>
            <a:off x="5107211" y="2266827"/>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1" name="正方形/長方形 70">
            <a:extLst>
              <a:ext uri="{FF2B5EF4-FFF2-40B4-BE49-F238E27FC236}">
                <a16:creationId xmlns:a16="http://schemas.microsoft.com/office/drawing/2014/main" id="{AC52E6BB-D570-B655-3711-CFEC1A166301}"/>
              </a:ext>
            </a:extLst>
          </p:cNvPr>
          <p:cNvSpPr/>
          <p:nvPr/>
        </p:nvSpPr>
        <p:spPr>
          <a:xfrm>
            <a:off x="5462700" y="4942427"/>
            <a:ext cx="1307955" cy="28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オンライン参加</a:t>
            </a:r>
            <a:r>
              <a:rPr kumimoji="1" lang="ja-JP" altLang="en-US" sz="800" b="1" dirty="0">
                <a:solidFill>
                  <a:srgbClr val="FF0000"/>
                </a:solidFill>
                <a:latin typeface="メイリオ" panose="020B0604030504040204" pitchFamily="50" charset="-128"/>
                <a:ea typeface="メイリオ" panose="020B0604030504040204" pitchFamily="50" charset="-128"/>
              </a:rPr>
              <a:t>用</a:t>
            </a:r>
            <a:r>
              <a:rPr kumimoji="1" lang="en-US" altLang="ja-JP" sz="800" b="1" dirty="0">
                <a:solidFill>
                  <a:srgbClr val="FF0000"/>
                </a:solidFill>
                <a:latin typeface="メイリオ" panose="020B0604030504040204" pitchFamily="50" charset="-128"/>
                <a:ea typeface="メイリオ" panose="020B0604030504040204" pitchFamily="50" charset="-128"/>
              </a:rPr>
              <a:t>》</a:t>
            </a:r>
          </a:p>
        </p:txBody>
      </p:sp>
      <p:sp>
        <p:nvSpPr>
          <p:cNvPr id="72" name="正方形/長方形 71">
            <a:extLst>
              <a:ext uri="{FF2B5EF4-FFF2-40B4-BE49-F238E27FC236}">
                <a16:creationId xmlns:a16="http://schemas.microsoft.com/office/drawing/2014/main" id="{D4D35536-6394-4B7F-3D14-8D487CE4B985}"/>
              </a:ext>
            </a:extLst>
          </p:cNvPr>
          <p:cNvSpPr/>
          <p:nvPr/>
        </p:nvSpPr>
        <p:spPr>
          <a:xfrm>
            <a:off x="6522579" y="4849978"/>
            <a:ext cx="1341845" cy="46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rgbClr val="FF0000"/>
                </a:solidFill>
                <a:latin typeface="メイリオ" panose="020B0604030504040204" pitchFamily="50" charset="-128"/>
                <a:ea typeface="メイリオ" panose="020B0604030504040204" pitchFamily="50" charset="-128"/>
              </a:rPr>
              <a:t>《</a:t>
            </a:r>
            <a:r>
              <a:rPr kumimoji="1" lang="ja-JP" altLang="en-US" sz="800" b="1" dirty="0">
                <a:solidFill>
                  <a:srgbClr val="FF0000"/>
                </a:solidFill>
                <a:latin typeface="メイリオ" panose="020B0604030504040204" pitchFamily="50" charset="-128"/>
                <a:ea typeface="メイリオ" panose="020B0604030504040204" pitchFamily="50" charset="-128"/>
              </a:rPr>
              <a:t>会場参加用</a:t>
            </a:r>
            <a:r>
              <a:rPr kumimoji="1" lang="en-US" altLang="ja-JP" sz="800" b="1" dirty="0">
                <a:solidFill>
                  <a:srgbClr val="FF0000"/>
                </a:solidFill>
                <a:latin typeface="メイリオ" panose="020B0604030504040204" pitchFamily="50" charset="-128"/>
                <a:ea typeface="メイリオ" panose="020B0604030504040204" pitchFamily="50" charset="-128"/>
              </a:rPr>
              <a:t>》</a:t>
            </a:r>
          </a:p>
        </p:txBody>
      </p:sp>
      <p:sp>
        <p:nvSpPr>
          <p:cNvPr id="73" name="正方形/長方形 72">
            <a:extLst>
              <a:ext uri="{FF2B5EF4-FFF2-40B4-BE49-F238E27FC236}">
                <a16:creationId xmlns:a16="http://schemas.microsoft.com/office/drawing/2014/main" id="{0193A266-7E9D-7D64-9613-B4D8D35A7D3D}"/>
              </a:ext>
            </a:extLst>
          </p:cNvPr>
          <p:cNvSpPr/>
          <p:nvPr/>
        </p:nvSpPr>
        <p:spPr>
          <a:xfrm>
            <a:off x="6507474" y="2547342"/>
            <a:ext cx="1341845" cy="46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b="1" dirty="0">
                <a:solidFill>
                  <a:srgbClr val="FF0000"/>
                </a:solidFill>
                <a:latin typeface="メイリオ" panose="020B0604030504040204" pitchFamily="50" charset="-128"/>
                <a:ea typeface="メイリオ" panose="020B0604030504040204" pitchFamily="50" charset="-128"/>
              </a:rPr>
              <a:t>《</a:t>
            </a:r>
            <a:r>
              <a:rPr kumimoji="1" lang="ja-JP" altLang="en-US" sz="800" b="1" dirty="0">
                <a:solidFill>
                  <a:srgbClr val="FF0000"/>
                </a:solidFill>
                <a:latin typeface="メイリオ" panose="020B0604030504040204" pitchFamily="50" charset="-128"/>
                <a:ea typeface="メイリオ" panose="020B0604030504040204" pitchFamily="50" charset="-128"/>
              </a:rPr>
              <a:t>会場参加用</a:t>
            </a:r>
            <a:r>
              <a:rPr kumimoji="1" lang="en-US" altLang="ja-JP" sz="800" b="1" dirty="0">
                <a:solidFill>
                  <a:srgbClr val="FF0000"/>
                </a:solidFill>
                <a:latin typeface="メイリオ" panose="020B0604030504040204" pitchFamily="50" charset="-128"/>
                <a:ea typeface="メイリオ" panose="020B0604030504040204" pitchFamily="50" charset="-128"/>
              </a:rPr>
              <a:t>》</a:t>
            </a:r>
          </a:p>
        </p:txBody>
      </p:sp>
      <p:pic>
        <p:nvPicPr>
          <p:cNvPr id="2" name="図 1">
            <a:extLst>
              <a:ext uri="{FF2B5EF4-FFF2-40B4-BE49-F238E27FC236}">
                <a16:creationId xmlns:a16="http://schemas.microsoft.com/office/drawing/2014/main" id="{04BA6838-3086-64F4-7E12-6F77A106377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895" y="2869254"/>
            <a:ext cx="565337" cy="552315"/>
          </a:xfrm>
          <a:prstGeom prst="rect">
            <a:avLst/>
          </a:prstGeom>
        </p:spPr>
      </p:pic>
      <p:pic>
        <p:nvPicPr>
          <p:cNvPr id="3" name="図 2">
            <a:extLst>
              <a:ext uri="{FF2B5EF4-FFF2-40B4-BE49-F238E27FC236}">
                <a16:creationId xmlns:a16="http://schemas.microsoft.com/office/drawing/2014/main" id="{01BE53B6-D735-160C-7D0D-A02C514462EA}"/>
              </a:ext>
            </a:extLst>
          </p:cNvPr>
          <p:cNvPicPr>
            <a:picLocks noChangeAspect="1"/>
          </p:cNvPicPr>
          <p:nvPr/>
        </p:nvPicPr>
        <p:blipFill>
          <a:blip r:embed="rId9"/>
          <a:stretch>
            <a:fillRect/>
          </a:stretch>
        </p:blipFill>
        <p:spPr>
          <a:xfrm>
            <a:off x="6625403" y="2880613"/>
            <a:ext cx="566197" cy="566197"/>
          </a:xfrm>
          <a:prstGeom prst="rect">
            <a:avLst/>
          </a:prstGeom>
        </p:spPr>
      </p:pic>
    </p:spTree>
    <p:extLst>
      <p:ext uri="{BB962C8B-B14F-4D97-AF65-F5344CB8AC3E}">
        <p14:creationId xmlns:p14="http://schemas.microsoft.com/office/powerpoint/2010/main" val="18056410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2788</Words>
  <Application>Microsoft Office PowerPoint</Application>
  <PresentationFormat>ユーザー設定</PresentationFormat>
  <Paragraphs>212</Paragraphs>
  <Slides>4</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vt:i4>
      </vt:variant>
    </vt:vector>
  </HeadingPairs>
  <TitlesOfParts>
    <vt:vector size="19" baseType="lpstr">
      <vt:lpstr>HGP創英角ｺﾞｼｯｸUB</vt:lpstr>
      <vt:lpstr>HGSｺﾞｼｯｸE</vt:lpstr>
      <vt:lpstr>HGSｺﾞｼｯｸM</vt:lpstr>
      <vt:lpstr>HG丸ｺﾞｼｯｸM-PRO</vt:lpstr>
      <vt:lpstr>ＭＳ 明朝</vt:lpstr>
      <vt:lpstr>メイリオ</vt:lpstr>
      <vt:lpstr>小塚ゴシック Pr6N L</vt:lpstr>
      <vt:lpstr>小塚ゴシック Pro H</vt:lpstr>
      <vt:lpstr>小塚ゴシック Pro L</vt:lpstr>
      <vt:lpstr>Aharoni</vt:lpstr>
      <vt:lpstr>Arial</vt:lpstr>
      <vt:lpstr>Arial Black</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新宿NPO協働推進センター　広報誌</dc:title>
  <dc:creator>s_center</dc:creator>
  <cp:lastModifiedBy>s-nponet hiroba</cp:lastModifiedBy>
  <cp:revision>115</cp:revision>
  <cp:lastPrinted>2025-10-03T04:25:59Z</cp:lastPrinted>
  <dcterms:created xsi:type="dcterms:W3CDTF">2014-05-07T04:49:13Z</dcterms:created>
  <dcterms:modified xsi:type="dcterms:W3CDTF">2025-10-04T06:20:22Z</dcterms:modified>
</cp:coreProperties>
</file>