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9" r:id="rId3"/>
    <p:sldId id="258" r:id="rId4"/>
    <p:sldId id="257" r:id="rId5"/>
  </p:sldIdLst>
  <p:sldSz cx="7561263" cy="10693400"/>
  <p:notesSz cx="6858000" cy="9144000"/>
  <p:defaultText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23" userDrawn="1">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0" d="100"/>
          <a:sy n="40" d="100"/>
        </p:scale>
        <p:origin x="1806" y="78"/>
      </p:cViewPr>
      <p:guideLst>
        <p:guide orient="horz" pos="3323"/>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D140FB-7640-4F5B-9F04-DF15CDA1FA8A}" type="datetimeFigureOut">
              <a:rPr kumimoji="1" lang="ja-JP" altLang="en-US" smtClean="0"/>
              <a:t>2021/10/8</a:t>
            </a:fld>
            <a:endParaRPr kumimoji="1" lang="ja-JP" altLang="en-US"/>
          </a:p>
        </p:txBody>
      </p:sp>
      <p:sp>
        <p:nvSpPr>
          <p:cNvPr id="4" name="スライド イメージ プレースホルダー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B81A7A-9E12-4043-B37B-047C200EA86B}" type="slidenum">
              <a:rPr kumimoji="1" lang="ja-JP" altLang="en-US" smtClean="0"/>
              <a:t>‹#›</a:t>
            </a:fld>
            <a:endParaRPr kumimoji="1" lang="ja-JP" altLang="en-US"/>
          </a:p>
        </p:txBody>
      </p:sp>
    </p:spTree>
    <p:extLst>
      <p:ext uri="{BB962C8B-B14F-4D97-AF65-F5344CB8AC3E}">
        <p14:creationId xmlns:p14="http://schemas.microsoft.com/office/powerpoint/2010/main" val="3469660922"/>
      </p:ext>
    </p:extLst>
  </p:cSld>
  <p:clrMap bg1="lt1" tx1="dk1" bg2="lt2" tx2="dk2" accent1="accent1" accent2="accent2" accent3="accent3" accent4="accent4" accent5="accent5" accent6="accent6" hlink="hlink" folHlink="folHlink"/>
  <p:notesStyle>
    <a:lvl1pPr marL="0" algn="l" defTabSz="1043056" rtl="0" eaLnBrk="1" latinLnBrk="0" hangingPunct="1">
      <a:defRPr kumimoji="1" sz="1400" kern="1200">
        <a:solidFill>
          <a:schemeClr val="tx1"/>
        </a:solidFill>
        <a:latin typeface="+mn-lt"/>
        <a:ea typeface="+mn-ea"/>
        <a:cs typeface="+mn-cs"/>
      </a:defRPr>
    </a:lvl1pPr>
    <a:lvl2pPr marL="521528" algn="l" defTabSz="1043056" rtl="0" eaLnBrk="1" latinLnBrk="0" hangingPunct="1">
      <a:defRPr kumimoji="1" sz="1400" kern="1200">
        <a:solidFill>
          <a:schemeClr val="tx1"/>
        </a:solidFill>
        <a:latin typeface="+mn-lt"/>
        <a:ea typeface="+mn-ea"/>
        <a:cs typeface="+mn-cs"/>
      </a:defRPr>
    </a:lvl2pPr>
    <a:lvl3pPr marL="1043056" algn="l" defTabSz="1043056" rtl="0" eaLnBrk="1" latinLnBrk="0" hangingPunct="1">
      <a:defRPr kumimoji="1" sz="1400" kern="1200">
        <a:solidFill>
          <a:schemeClr val="tx1"/>
        </a:solidFill>
        <a:latin typeface="+mn-lt"/>
        <a:ea typeface="+mn-ea"/>
        <a:cs typeface="+mn-cs"/>
      </a:defRPr>
    </a:lvl3pPr>
    <a:lvl4pPr marL="1564584" algn="l" defTabSz="1043056" rtl="0" eaLnBrk="1" latinLnBrk="0" hangingPunct="1">
      <a:defRPr kumimoji="1" sz="1400" kern="1200">
        <a:solidFill>
          <a:schemeClr val="tx1"/>
        </a:solidFill>
        <a:latin typeface="+mn-lt"/>
        <a:ea typeface="+mn-ea"/>
        <a:cs typeface="+mn-cs"/>
      </a:defRPr>
    </a:lvl4pPr>
    <a:lvl5pPr marL="2086112" algn="l" defTabSz="1043056" rtl="0" eaLnBrk="1" latinLnBrk="0" hangingPunct="1">
      <a:defRPr kumimoji="1" sz="1400" kern="1200">
        <a:solidFill>
          <a:schemeClr val="tx1"/>
        </a:solidFill>
        <a:latin typeface="+mn-lt"/>
        <a:ea typeface="+mn-ea"/>
        <a:cs typeface="+mn-cs"/>
      </a:defRPr>
    </a:lvl5pPr>
    <a:lvl6pPr marL="2607640" algn="l" defTabSz="1043056" rtl="0" eaLnBrk="1" latinLnBrk="0" hangingPunct="1">
      <a:defRPr kumimoji="1" sz="1400" kern="1200">
        <a:solidFill>
          <a:schemeClr val="tx1"/>
        </a:solidFill>
        <a:latin typeface="+mn-lt"/>
        <a:ea typeface="+mn-ea"/>
        <a:cs typeface="+mn-cs"/>
      </a:defRPr>
    </a:lvl6pPr>
    <a:lvl7pPr marL="3129168" algn="l" defTabSz="1043056" rtl="0" eaLnBrk="1" latinLnBrk="0" hangingPunct="1">
      <a:defRPr kumimoji="1" sz="1400" kern="1200">
        <a:solidFill>
          <a:schemeClr val="tx1"/>
        </a:solidFill>
        <a:latin typeface="+mn-lt"/>
        <a:ea typeface="+mn-ea"/>
        <a:cs typeface="+mn-cs"/>
      </a:defRPr>
    </a:lvl7pPr>
    <a:lvl8pPr marL="3650696" algn="l" defTabSz="1043056" rtl="0" eaLnBrk="1" latinLnBrk="0" hangingPunct="1">
      <a:defRPr kumimoji="1" sz="1400" kern="1200">
        <a:solidFill>
          <a:schemeClr val="tx1"/>
        </a:solidFill>
        <a:latin typeface="+mn-lt"/>
        <a:ea typeface="+mn-ea"/>
        <a:cs typeface="+mn-cs"/>
      </a:defRPr>
    </a:lvl8pPr>
    <a:lvl9pPr marL="4172224" algn="l" defTabSz="1043056" rtl="0" eaLnBrk="1" latinLnBrk="0" hangingPunct="1">
      <a:defRPr kumimoji="1"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21887"/>
            <a:ext cx="6427074" cy="229215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34190" y="6059593"/>
            <a:ext cx="5292884" cy="2732758"/>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CF16DB3-4AF3-4DB5-8E8B-E77E425799AC}" type="datetimeFigureOut">
              <a:rPr kumimoji="1" lang="ja-JP" altLang="en-US" smtClean="0"/>
              <a:t>2021/10/8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183102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CF16DB3-4AF3-4DB5-8E8B-E77E425799AC}" type="datetimeFigureOut">
              <a:rPr kumimoji="1" lang="ja-JP" altLang="en-US" smtClean="0"/>
              <a:t>2021/10/8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2450838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81916" y="428234"/>
            <a:ext cx="1701284" cy="9124044"/>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78063" y="428234"/>
            <a:ext cx="4977831" cy="9124044"/>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CF16DB3-4AF3-4DB5-8E8B-E77E425799AC}" type="datetimeFigureOut">
              <a:rPr kumimoji="1" lang="ja-JP" altLang="en-US" smtClean="0"/>
              <a:t>2021/10/8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255651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CF16DB3-4AF3-4DB5-8E8B-E77E425799AC}" type="datetimeFigureOut">
              <a:rPr kumimoji="1" lang="ja-JP" altLang="en-US" smtClean="0"/>
              <a:t>2021/10/8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539314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8" y="6871500"/>
            <a:ext cx="6427074" cy="2123828"/>
          </a:xfrm>
        </p:spPr>
        <p:txBody>
          <a:bodyPr anchor="t"/>
          <a:lstStyle>
            <a:lvl1pPr algn="l">
              <a:defRPr sz="4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97288" y="4532321"/>
            <a:ext cx="6427074" cy="2339180"/>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CF16DB3-4AF3-4DB5-8E8B-E77E425799AC}" type="datetimeFigureOut">
              <a:rPr kumimoji="1" lang="ja-JP" altLang="en-US" smtClean="0"/>
              <a:t>2021/10/8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4068961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78063" y="2495129"/>
            <a:ext cx="3339558" cy="705714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843642" y="2495129"/>
            <a:ext cx="3339558" cy="705714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CF16DB3-4AF3-4DB5-8E8B-E77E425799AC}" type="datetimeFigureOut">
              <a:rPr kumimoji="1" lang="ja-JP" altLang="en-US" smtClean="0"/>
              <a:t>2021/10/8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3306495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4" y="2393639"/>
            <a:ext cx="3340871" cy="997555"/>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78064" y="3391194"/>
            <a:ext cx="3340871" cy="6161082"/>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841017" y="2393639"/>
            <a:ext cx="3342183" cy="997555"/>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841017" y="3391194"/>
            <a:ext cx="3342183" cy="6161082"/>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CF16DB3-4AF3-4DB5-8E8B-E77E425799AC}" type="datetimeFigureOut">
              <a:rPr kumimoji="1" lang="ja-JP" altLang="en-US" smtClean="0"/>
              <a:t>2021/10/8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3339639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CF16DB3-4AF3-4DB5-8E8B-E77E425799AC}" type="datetimeFigureOut">
              <a:rPr kumimoji="1" lang="ja-JP" altLang="en-US" smtClean="0"/>
              <a:t>2021/10/8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140033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CF16DB3-4AF3-4DB5-8E8B-E77E425799AC}" type="datetimeFigureOut">
              <a:rPr kumimoji="1" lang="ja-JP" altLang="en-US" smtClean="0"/>
              <a:t>2021/10/8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3212514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25756"/>
            <a:ext cx="2487604" cy="1811937"/>
          </a:xfrm>
        </p:spPr>
        <p:txBody>
          <a:bodyPr anchor="b"/>
          <a:lstStyle>
            <a:lvl1pPr algn="l">
              <a:defRPr sz="23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956244" y="425757"/>
            <a:ext cx="4226957" cy="9126521"/>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78064" y="2237694"/>
            <a:ext cx="2487604" cy="731458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CF16DB3-4AF3-4DB5-8E8B-E77E425799AC}" type="datetimeFigureOut">
              <a:rPr kumimoji="1" lang="ja-JP" altLang="en-US" smtClean="0"/>
              <a:t>2021/10/8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393994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485381"/>
            <a:ext cx="4536758" cy="883692"/>
          </a:xfrm>
        </p:spPr>
        <p:txBody>
          <a:bodyPr anchor="b"/>
          <a:lstStyle>
            <a:lvl1pPr algn="l">
              <a:defRPr sz="2300" b="1"/>
            </a:lvl1pPr>
          </a:lstStyle>
          <a:p>
            <a:r>
              <a:rPr kumimoji="1" lang="ja-JP" altLang="en-US"/>
              <a:t>マスター タイトルの書式設定</a:t>
            </a:r>
          </a:p>
        </p:txBody>
      </p:sp>
      <p:sp>
        <p:nvSpPr>
          <p:cNvPr id="3" name="図プレースホルダー 2"/>
          <p:cNvSpPr>
            <a:spLocks noGrp="1"/>
          </p:cNvSpPr>
          <p:nvPr>
            <p:ph type="pic" idx="1"/>
          </p:nvPr>
        </p:nvSpPr>
        <p:spPr>
          <a:xfrm>
            <a:off x="1482060" y="955475"/>
            <a:ext cx="4536758" cy="6416040"/>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kumimoji="1" lang="ja-JP" altLang="en-US"/>
          </a:p>
        </p:txBody>
      </p:sp>
      <p:sp>
        <p:nvSpPr>
          <p:cNvPr id="4" name="テキスト プレースホルダー 3"/>
          <p:cNvSpPr>
            <a:spLocks noGrp="1"/>
          </p:cNvSpPr>
          <p:nvPr>
            <p:ph type="body" sz="half" idx="2"/>
          </p:nvPr>
        </p:nvSpPr>
        <p:spPr>
          <a:xfrm>
            <a:off x="1482060" y="8369073"/>
            <a:ext cx="4536758" cy="125498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CF16DB3-4AF3-4DB5-8E8B-E77E425799AC}" type="datetimeFigureOut">
              <a:rPr kumimoji="1" lang="ja-JP" altLang="en-US" smtClean="0"/>
              <a:t>2021/10/8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3594922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3" y="428232"/>
            <a:ext cx="6805137" cy="1782233"/>
          </a:xfrm>
          <a:prstGeom prst="rect">
            <a:avLst/>
          </a:prstGeom>
        </p:spPr>
        <p:txBody>
          <a:bodyPr vert="horz" lIns="104306" tIns="52153" rIns="104306" bIns="52153"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3" y="2495129"/>
            <a:ext cx="6805137" cy="7057149"/>
          </a:xfrm>
          <a:prstGeom prst="rect">
            <a:avLst/>
          </a:prstGeom>
        </p:spPr>
        <p:txBody>
          <a:bodyPr vert="horz" lIns="104306" tIns="52153" rIns="104306" bIns="52153"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78063" y="9911199"/>
            <a:ext cx="1764295" cy="569324"/>
          </a:xfrm>
          <a:prstGeom prst="rect">
            <a:avLst/>
          </a:prstGeom>
        </p:spPr>
        <p:txBody>
          <a:bodyPr vert="horz" lIns="104306" tIns="52153" rIns="104306" bIns="52153" rtlCol="0" anchor="ctr"/>
          <a:lstStyle>
            <a:lvl1pPr algn="l">
              <a:defRPr sz="1400">
                <a:solidFill>
                  <a:schemeClr val="tx1">
                    <a:tint val="75000"/>
                  </a:schemeClr>
                </a:solidFill>
              </a:defRPr>
            </a:lvl1pPr>
          </a:lstStyle>
          <a:p>
            <a:fld id="{6CF16DB3-4AF3-4DB5-8E8B-E77E425799AC}" type="datetimeFigureOut">
              <a:rPr kumimoji="1" lang="ja-JP" altLang="en-US" smtClean="0"/>
              <a:t>2021/10/8</a:t>
            </a:fld>
            <a:endParaRPr kumimoji="1" lang="ja-JP" altLang="en-US"/>
          </a:p>
        </p:txBody>
      </p:sp>
      <p:sp>
        <p:nvSpPr>
          <p:cNvPr id="5" name="フッター プレースホルダー 4"/>
          <p:cNvSpPr>
            <a:spLocks noGrp="1"/>
          </p:cNvSpPr>
          <p:nvPr>
            <p:ph type="ftr" sz="quarter" idx="3"/>
          </p:nvPr>
        </p:nvSpPr>
        <p:spPr>
          <a:xfrm>
            <a:off x="2583432" y="9911199"/>
            <a:ext cx="2394400" cy="569324"/>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18905" y="9911199"/>
            <a:ext cx="1764295" cy="569324"/>
          </a:xfrm>
          <a:prstGeom prst="rect">
            <a:avLst/>
          </a:prstGeom>
        </p:spPr>
        <p:txBody>
          <a:bodyPr vert="horz" lIns="104306" tIns="52153" rIns="104306" bIns="52153" rtlCol="0" anchor="ctr"/>
          <a:lstStyle>
            <a:lvl1pPr algn="r">
              <a:defRPr sz="1400">
                <a:solidFill>
                  <a:schemeClr val="tx1">
                    <a:tint val="75000"/>
                  </a:schemeClr>
                </a:solidFill>
              </a:defRPr>
            </a:lvl1p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1231045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0" eaLnBrk="1" latinLnBrk="0" hangingPunct="1">
        <a:spcBef>
          <a:spcPct val="0"/>
        </a:spcBef>
        <a:buNone/>
        <a:defRPr kumimoji="1"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kumimoji="1"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kumimoji="1"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9pPr>
    </p:bodyStyle>
    <p:other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2.wdp"/><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1.JP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5.GIF"/><Relationship Id="rId5" Type="http://schemas.microsoft.com/office/2007/relationships/hdphoto" Target="../media/hdphoto1.wdp"/><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3297CD-597F-4D6B-ABDE-AB8462FE7072}"/>
              </a:ext>
            </a:extLst>
          </p:cNvPr>
          <p:cNvSpPr>
            <a:spLocks noGrp="1"/>
          </p:cNvSpPr>
          <p:nvPr>
            <p:ph type="ctrTitle"/>
          </p:nvPr>
        </p:nvSpPr>
        <p:spPr>
          <a:xfrm>
            <a:off x="317559" y="268893"/>
            <a:ext cx="4308475" cy="436563"/>
          </a:xfrm>
        </p:spPr>
        <p:txBody>
          <a:bodyPr/>
          <a:lstStyle/>
          <a:p>
            <a:pPr algn="l" eaLnBrk="1" hangingPunct="1"/>
            <a:r>
              <a:rPr lang="ja-JP" altLang="en-US" sz="1800" dirty="0">
                <a:latin typeface="HGSｺﾞｼｯｸE" pitchFamily="50" charset="-128"/>
                <a:ea typeface="HGSｺﾞｼｯｸE" pitchFamily="50" charset="-128"/>
              </a:rPr>
              <a:t>新宿</a:t>
            </a:r>
            <a:r>
              <a:rPr lang="en-US" altLang="ja-JP" sz="1800" dirty="0">
                <a:latin typeface="HGSｺﾞｼｯｸE" pitchFamily="50" charset="-128"/>
                <a:ea typeface="HGSｺﾞｼｯｸE" pitchFamily="50" charset="-128"/>
              </a:rPr>
              <a:t>NPO</a:t>
            </a:r>
            <a:r>
              <a:rPr lang="ja-JP" altLang="en-US" sz="1800" dirty="0">
                <a:latin typeface="HGSｺﾞｼｯｸE" pitchFamily="50" charset="-128"/>
                <a:ea typeface="HGSｺﾞｼｯｸE" pitchFamily="50" charset="-128"/>
              </a:rPr>
              <a:t>協働推進センター　広報誌</a:t>
            </a:r>
          </a:p>
        </p:txBody>
      </p:sp>
      <p:sp>
        <p:nvSpPr>
          <p:cNvPr id="3" name="正方形/長方形 2">
            <a:extLst>
              <a:ext uri="{FF2B5EF4-FFF2-40B4-BE49-F238E27FC236}">
                <a16:creationId xmlns:a16="http://schemas.microsoft.com/office/drawing/2014/main" id="{B5D433B4-54BA-47D4-90C8-CF556593D18E}"/>
              </a:ext>
            </a:extLst>
          </p:cNvPr>
          <p:cNvSpPr/>
          <p:nvPr/>
        </p:nvSpPr>
        <p:spPr>
          <a:xfrm>
            <a:off x="406050" y="2272309"/>
            <a:ext cx="6981807" cy="539750"/>
          </a:xfrm>
          <a:prstGeom prst="rect">
            <a:avLst/>
          </a:prstGeom>
          <a:noFill/>
          <a:ln w="28575">
            <a:solidFill>
              <a:srgbClr val="565C36"/>
            </a:solid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036930" fontAlgn="auto">
              <a:spcBef>
                <a:spcPts val="0"/>
              </a:spcBef>
              <a:spcAft>
                <a:spcPts val="0"/>
              </a:spcAft>
              <a:defRPr/>
            </a:pPr>
            <a:endParaRPr lang="ja-JP"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endParaRPr>
          </a:p>
        </p:txBody>
      </p:sp>
      <p:sp>
        <p:nvSpPr>
          <p:cNvPr id="4" name="タイトル 1">
            <a:extLst>
              <a:ext uri="{FF2B5EF4-FFF2-40B4-BE49-F238E27FC236}">
                <a16:creationId xmlns:a16="http://schemas.microsoft.com/office/drawing/2014/main" id="{FA16737A-D9CD-46A3-8244-6B2D73275CFE}"/>
              </a:ext>
            </a:extLst>
          </p:cNvPr>
          <p:cNvSpPr txBox="1">
            <a:spLocks/>
          </p:cNvSpPr>
          <p:nvPr/>
        </p:nvSpPr>
        <p:spPr bwMode="auto">
          <a:xfrm>
            <a:off x="5686457" y="162567"/>
            <a:ext cx="1449363" cy="436563"/>
          </a:xfrm>
          <a:prstGeom prst="rect">
            <a:avLst/>
          </a:prstGeom>
          <a:noFill/>
          <a:ln w="9525">
            <a:noFill/>
            <a:miter lim="800000"/>
            <a:headEnd/>
            <a:tailEnd/>
          </a:ln>
        </p:spPr>
        <p:txBody>
          <a:bodyPr lIns="103693" tIns="51846" rIns="103693" bIns="51846" anchor="ctr"/>
          <a:lstStyle/>
          <a:p>
            <a:pPr algn="ctr"/>
            <a:r>
              <a:rPr lang="en-US" altLang="ja-JP" sz="1600" dirty="0">
                <a:latin typeface="Stencil Std"/>
                <a:ea typeface="HGP創英角ｺﾞｼｯｸUB" pitchFamily="50" charset="-128"/>
                <a:cs typeface="Aharoni" pitchFamily="2" charset="-79"/>
              </a:rPr>
              <a:t>2021/10</a:t>
            </a:r>
          </a:p>
        </p:txBody>
      </p:sp>
      <p:sp>
        <p:nvSpPr>
          <p:cNvPr id="5" name="正方形/長方形 4">
            <a:extLst>
              <a:ext uri="{FF2B5EF4-FFF2-40B4-BE49-F238E27FC236}">
                <a16:creationId xmlns:a16="http://schemas.microsoft.com/office/drawing/2014/main" id="{FE1A1563-2A3F-4949-9695-9D2887D0732E}"/>
              </a:ext>
            </a:extLst>
          </p:cNvPr>
          <p:cNvSpPr/>
          <p:nvPr/>
        </p:nvSpPr>
        <p:spPr>
          <a:xfrm>
            <a:off x="351570" y="2231595"/>
            <a:ext cx="6971461" cy="517449"/>
          </a:xfrm>
          <a:prstGeom prst="rect">
            <a:avLst/>
          </a:prstGeom>
          <a:solidFill>
            <a:srgbClr val="565C36"/>
          </a:solidFill>
          <a:ln w="9525">
            <a:solidFill>
              <a:srgbClr val="565C36"/>
            </a:solidFill>
          </a:ln>
        </p:spPr>
        <p:txBody>
          <a:bodyPr wrap="square">
            <a:spAutoFit/>
            <a:sp3d contourW="25400" prstMaterial="matte">
              <a:contourClr>
                <a:schemeClr val="accent2">
                  <a:tint val="20000"/>
                </a:schemeClr>
              </a:contourClr>
            </a:sp3d>
          </a:bodyPr>
          <a:lstStyle/>
          <a:p>
            <a:pPr algn="ctr" defTabSz="1036930" fontAlgn="auto">
              <a:lnSpc>
                <a:spcPts val="3500"/>
              </a:lnSpc>
              <a:spcBef>
                <a:spcPts val="0"/>
              </a:spcBef>
              <a:spcAft>
                <a:spcPts val="0"/>
              </a:spcAft>
              <a:defRPr/>
            </a:pPr>
            <a:r>
              <a:rPr lang="en-US" altLang="ja-JP" sz="2100" b="1" spc="50" dirty="0">
                <a:ln w="9525">
                  <a:noFill/>
                </a:ln>
                <a:solidFill>
                  <a:schemeClr val="bg1"/>
                </a:solidFill>
                <a:latin typeface="小塚ゴシック Pro H" pitchFamily="34" charset="-128"/>
                <a:ea typeface="小塚ゴシック Pro H" pitchFamily="34" charset="-128"/>
              </a:rPr>
              <a:t>NPO</a:t>
            </a:r>
            <a:r>
              <a:rPr lang="ja-JP" altLang="en-US" sz="2100" b="1" spc="50" dirty="0">
                <a:ln w="9525">
                  <a:noFill/>
                </a:ln>
                <a:solidFill>
                  <a:schemeClr val="bg1"/>
                </a:solidFill>
                <a:latin typeface="小塚ゴシック Pro H" pitchFamily="34" charset="-128"/>
                <a:ea typeface="小塚ゴシック Pro H" pitchFamily="34" charset="-128"/>
              </a:rPr>
              <a:t>と応援団体の協働</a:t>
            </a:r>
            <a:endParaRPr lang="en-US" altLang="ja-JP" sz="2100" b="1" spc="50" dirty="0">
              <a:ln w="9525">
                <a:noFill/>
              </a:ln>
              <a:solidFill>
                <a:schemeClr val="bg1"/>
              </a:solidFill>
              <a:latin typeface="小塚ゴシック Pro H" pitchFamily="34" charset="-128"/>
              <a:ea typeface="小塚ゴシック Pro H" pitchFamily="34" charset="-128"/>
            </a:endParaRPr>
          </a:p>
        </p:txBody>
      </p:sp>
      <p:sp>
        <p:nvSpPr>
          <p:cNvPr id="6" name="タイトル 1">
            <a:extLst>
              <a:ext uri="{FF2B5EF4-FFF2-40B4-BE49-F238E27FC236}">
                <a16:creationId xmlns:a16="http://schemas.microsoft.com/office/drawing/2014/main" id="{E244FA29-96A7-477C-95D5-7DE1CE32898F}"/>
              </a:ext>
            </a:extLst>
          </p:cNvPr>
          <p:cNvSpPr txBox="1">
            <a:spLocks/>
          </p:cNvSpPr>
          <p:nvPr/>
        </p:nvSpPr>
        <p:spPr bwMode="auto">
          <a:xfrm>
            <a:off x="4198301" y="584215"/>
            <a:ext cx="729452" cy="438150"/>
          </a:xfrm>
          <a:prstGeom prst="rect">
            <a:avLst/>
          </a:prstGeom>
          <a:noFill/>
          <a:ln w="9525">
            <a:noFill/>
            <a:miter lim="800000"/>
            <a:headEnd/>
            <a:tailEnd/>
          </a:ln>
        </p:spPr>
        <p:txBody>
          <a:bodyPr lIns="103650" tIns="51824" rIns="103650" bIns="51824" anchor="ctr"/>
          <a:lstStyle/>
          <a:p>
            <a:r>
              <a:rPr lang="en-US" altLang="ja-JP" sz="1500" dirty="0">
                <a:latin typeface="Stencil Std"/>
                <a:ea typeface="HGP創英角ｺﾞｼｯｸUB" pitchFamily="50" charset="-128"/>
                <a:cs typeface="Aharoni" pitchFamily="2" charset="-79"/>
              </a:rPr>
              <a:t>VOL.</a:t>
            </a:r>
            <a:endParaRPr lang="en-US" altLang="ja-JP" sz="2400" dirty="0">
              <a:latin typeface="Stencil Std"/>
              <a:ea typeface="HGP創英角ｺﾞｼｯｸUB" pitchFamily="50" charset="-128"/>
              <a:cs typeface="Aharoni" pitchFamily="2" charset="-79"/>
            </a:endParaRPr>
          </a:p>
        </p:txBody>
      </p:sp>
      <p:sp>
        <p:nvSpPr>
          <p:cNvPr id="7" name="タイトル 1">
            <a:extLst>
              <a:ext uri="{FF2B5EF4-FFF2-40B4-BE49-F238E27FC236}">
                <a16:creationId xmlns:a16="http://schemas.microsoft.com/office/drawing/2014/main" id="{53876347-625D-4D12-8954-0E01B0B02656}"/>
              </a:ext>
            </a:extLst>
          </p:cNvPr>
          <p:cNvSpPr txBox="1">
            <a:spLocks/>
          </p:cNvSpPr>
          <p:nvPr/>
        </p:nvSpPr>
        <p:spPr bwMode="auto">
          <a:xfrm>
            <a:off x="7247240" y="10265650"/>
            <a:ext cx="363538" cy="436562"/>
          </a:xfrm>
          <a:prstGeom prst="rect">
            <a:avLst/>
          </a:prstGeom>
          <a:noFill/>
          <a:ln w="9525">
            <a:noFill/>
            <a:miter lim="800000"/>
            <a:headEnd/>
            <a:tailEnd/>
          </a:ln>
        </p:spPr>
        <p:txBody>
          <a:bodyPr lIns="103693" tIns="51846" rIns="103693" bIns="51846" anchor="ctr"/>
          <a:lstStyle/>
          <a:p>
            <a:pPr algn="ctr"/>
            <a:r>
              <a:rPr lang="en-US" altLang="ja-JP" sz="1100">
                <a:latin typeface="07やさしさゴシックボールド"/>
                <a:ea typeface="07やさしさゴシックボールド"/>
                <a:cs typeface="Aharoni" pitchFamily="2" charset="-79"/>
              </a:rPr>
              <a:t>1</a:t>
            </a:r>
          </a:p>
        </p:txBody>
      </p:sp>
      <p:sp>
        <p:nvSpPr>
          <p:cNvPr id="8" name="テキスト ボックス 37">
            <a:extLst>
              <a:ext uri="{FF2B5EF4-FFF2-40B4-BE49-F238E27FC236}">
                <a16:creationId xmlns:a16="http://schemas.microsoft.com/office/drawing/2014/main" id="{A7AED570-7EA9-4FBF-9137-11D3308B7A6A}"/>
              </a:ext>
            </a:extLst>
          </p:cNvPr>
          <p:cNvSpPr txBox="1">
            <a:spLocks noChangeArrowheads="1"/>
          </p:cNvSpPr>
          <p:nvPr/>
        </p:nvSpPr>
        <p:spPr bwMode="auto">
          <a:xfrm>
            <a:off x="283653" y="2865301"/>
            <a:ext cx="7187136" cy="600164"/>
          </a:xfrm>
          <a:prstGeom prst="rect">
            <a:avLst/>
          </a:prstGeom>
          <a:noFill/>
          <a:ln w="9525">
            <a:noFill/>
            <a:miter lim="800000"/>
            <a:headEnd/>
            <a:tailEnd/>
          </a:ln>
        </p:spPr>
        <p:txBody>
          <a:bodyPr wrap="square">
            <a:spAutoFit/>
          </a:bodyPr>
          <a:lstStyle/>
          <a:p>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が活動を行う時、事業の企画運営、チラシデザインの作成、資金調達など様々な問題にぶつかります。そんな時に一番身近で支えてくれ、問題を解決する一助となってくれる応援団体が色々な形で存在します。今号では</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日に開催した</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と応援団体の交流会</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の内容と様子を紹介します。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9" name="直線コネクタ 16">
            <a:extLst>
              <a:ext uri="{FF2B5EF4-FFF2-40B4-BE49-F238E27FC236}">
                <a16:creationId xmlns:a16="http://schemas.microsoft.com/office/drawing/2014/main" id="{86EF768F-23FA-488E-ACA4-A2E761C01004}"/>
              </a:ext>
            </a:extLst>
          </p:cNvPr>
          <p:cNvCxnSpPr>
            <a:cxnSpLocks noChangeShapeType="1"/>
          </p:cNvCxnSpPr>
          <p:nvPr/>
        </p:nvCxnSpPr>
        <p:spPr bwMode="auto">
          <a:xfrm>
            <a:off x="406050" y="3447265"/>
            <a:ext cx="6983412" cy="0"/>
          </a:xfrm>
          <a:prstGeom prst="line">
            <a:avLst/>
          </a:prstGeom>
          <a:noFill/>
          <a:ln w="44450" cap="rnd" algn="ctr">
            <a:solidFill>
              <a:srgbClr val="565C36"/>
            </a:solidFill>
            <a:prstDash val="sysDot"/>
            <a:round/>
            <a:headEnd/>
            <a:tailEnd/>
          </a:ln>
        </p:spPr>
      </p:cxnSp>
      <p:sp>
        <p:nvSpPr>
          <p:cNvPr id="10" name="タイトル 1">
            <a:extLst>
              <a:ext uri="{FF2B5EF4-FFF2-40B4-BE49-F238E27FC236}">
                <a16:creationId xmlns:a16="http://schemas.microsoft.com/office/drawing/2014/main" id="{68671727-B967-458A-BE7B-A7A405974C29}"/>
              </a:ext>
            </a:extLst>
          </p:cNvPr>
          <p:cNvSpPr txBox="1">
            <a:spLocks/>
          </p:cNvSpPr>
          <p:nvPr/>
        </p:nvSpPr>
        <p:spPr>
          <a:xfrm>
            <a:off x="362599" y="1810356"/>
            <a:ext cx="6867366" cy="410562"/>
          </a:xfrm>
          <a:prstGeom prst="rect">
            <a:avLst/>
          </a:prstGeom>
        </p:spPr>
        <p:txBody>
          <a:bodyPr lIns="103693" tIns="51846" rIns="103693" bIns="51846" anchor="ctr">
            <a:normAutofit/>
          </a:bodyPr>
          <a:lstStyle>
            <a:lvl1pPr algn="ctr" defTabSz="1036930" rtl="0" eaLnBrk="1" latinLnBrk="0" hangingPunct="1">
              <a:spcBef>
                <a:spcPct val="0"/>
              </a:spcBef>
              <a:buNone/>
              <a:defRPr kumimoji="1" sz="5000" kern="1200">
                <a:solidFill>
                  <a:schemeClr val="tx1"/>
                </a:solidFill>
                <a:latin typeface="+mj-lt"/>
                <a:ea typeface="+mj-ea"/>
                <a:cs typeface="+mj-cs"/>
              </a:defRPr>
            </a:lvl1pPr>
          </a:lstStyle>
          <a:p>
            <a:pPr algn="l" fontAlgn="auto">
              <a:lnSpc>
                <a:spcPts val="1700"/>
              </a:lnSpc>
              <a:spcBef>
                <a:spcPts val="0"/>
              </a:spcBef>
              <a:spcAft>
                <a:spcPts val="0"/>
              </a:spcAft>
              <a:defRPr/>
            </a:pPr>
            <a:r>
              <a:rPr lang="en-US" altLang="ja-JP" sz="1200" dirty="0">
                <a:latin typeface="HGSｺﾞｼｯｸM" panose="020B0600000000000000" pitchFamily="50" charset="-128"/>
                <a:ea typeface="HGSｺﾞｼｯｸM" panose="020B0600000000000000" pitchFamily="50" charset="-128"/>
              </a:rPr>
              <a:t>NPO</a:t>
            </a:r>
            <a:r>
              <a:rPr lang="ja-JP" altLang="en-US" sz="1200" dirty="0">
                <a:latin typeface="HGSｺﾞｼｯｸM" panose="020B0600000000000000" pitchFamily="50" charset="-128"/>
                <a:ea typeface="HGSｺﾞｼｯｸM" panose="020B0600000000000000" pitchFamily="50" charset="-128"/>
              </a:rPr>
              <a:t> </a:t>
            </a:r>
            <a:r>
              <a:rPr lang="en-US" altLang="ja-JP" sz="1200" dirty="0">
                <a:latin typeface="HGSｺﾞｼｯｸM" panose="020B0600000000000000" pitchFamily="50" charset="-128"/>
                <a:ea typeface="HGSｺﾞｼｯｸM" panose="020B0600000000000000" pitchFamily="50" charset="-128"/>
              </a:rPr>
              <a:t>POP NEWS</a:t>
            </a:r>
            <a:r>
              <a:rPr lang="ja-JP" altLang="en-US" sz="1200" dirty="0">
                <a:latin typeface="HGSｺﾞｼｯｸM" panose="020B0600000000000000" pitchFamily="50" charset="-128"/>
                <a:ea typeface="HGSｺﾞｼｯｸM" panose="020B0600000000000000" pitchFamily="50" charset="-128"/>
              </a:rPr>
              <a:t>！　社会貢献活動に関連したポップな話題をお伝えします。</a:t>
            </a:r>
          </a:p>
        </p:txBody>
      </p:sp>
      <p:sp>
        <p:nvSpPr>
          <p:cNvPr id="11" name="タイトル 1">
            <a:extLst>
              <a:ext uri="{FF2B5EF4-FFF2-40B4-BE49-F238E27FC236}">
                <a16:creationId xmlns:a16="http://schemas.microsoft.com/office/drawing/2014/main" id="{AED35F43-4785-451A-B55E-EE9A67B9C3D7}"/>
              </a:ext>
            </a:extLst>
          </p:cNvPr>
          <p:cNvSpPr txBox="1">
            <a:spLocks/>
          </p:cNvSpPr>
          <p:nvPr/>
        </p:nvSpPr>
        <p:spPr>
          <a:xfrm>
            <a:off x="283653" y="1064711"/>
            <a:ext cx="6164257" cy="436454"/>
          </a:xfrm>
          <a:prstGeom prst="rect">
            <a:avLst/>
          </a:prstGeom>
        </p:spPr>
        <p:txBody>
          <a:bodyPr lIns="103693" tIns="51846" rIns="103693" bIns="51846" anchor="ctr"/>
          <a:lstStyle>
            <a:lvl1pPr algn="ctr" defTabSz="1036930" rtl="0" eaLnBrk="1" latinLnBrk="0" hangingPunct="1">
              <a:spcBef>
                <a:spcPct val="0"/>
              </a:spcBef>
              <a:buNone/>
              <a:defRPr kumimoji="1" sz="5000" kern="1200">
                <a:solidFill>
                  <a:schemeClr val="tx1"/>
                </a:solidFill>
                <a:latin typeface="+mj-lt"/>
                <a:ea typeface="+mj-ea"/>
                <a:cs typeface="+mj-cs"/>
              </a:defRPr>
            </a:lvl1pPr>
          </a:lstStyle>
          <a:p>
            <a:pPr algn="l" fontAlgn="auto">
              <a:spcAft>
                <a:spcPts val="0"/>
              </a:spcAft>
              <a:defRPr/>
            </a:pPr>
            <a:r>
              <a:rPr lang="en-US" altLang="ja-JP" sz="7200" dirty="0" err="1">
                <a:ln w="88900" cmpd="dbl">
                  <a:solidFill>
                    <a:schemeClr val="tx1"/>
                  </a:solidFill>
                </a:ln>
                <a:effectLst>
                  <a:outerShdw blurRad="60007" dist="310007" dir="7680000" sy="30000" kx="1300200" algn="ctr" rotWithShape="0">
                    <a:prstClr val="black">
                      <a:alpha val="32000"/>
                    </a:prstClr>
                  </a:outerShdw>
                </a:effectLst>
                <a:latin typeface="Aharoni" panose="02010803020104030203" pitchFamily="2" charset="-79"/>
                <a:ea typeface="HGP創英角ｺﾞｼｯｸUB" panose="020B0900000000000000" pitchFamily="50" charset="-128"/>
                <a:cs typeface="Aharoni" panose="02010803020104030203" pitchFamily="2" charset="-79"/>
              </a:rPr>
              <a:t>Npop’n</a:t>
            </a:r>
            <a:r>
              <a:rPr lang="en-US" altLang="ja-JP" sz="7200" spc="-150" dirty="0">
                <a:ln w="88900" cmpd="dbl">
                  <a:solidFill>
                    <a:schemeClr val="tx1"/>
                  </a:solidFill>
                </a:ln>
                <a:effectLst>
                  <a:outerShdw blurRad="60007" dist="310007" dir="7680000" sy="30000" kx="1300200" algn="ctr" rotWithShape="0">
                    <a:prstClr val="black">
                      <a:alpha val="32000"/>
                    </a:prstClr>
                  </a:outerShdw>
                </a:effectLst>
                <a:latin typeface="Aharoni" panose="02010803020104030203" pitchFamily="2" charset="-79"/>
                <a:ea typeface="HGP創英角ｺﾞｼｯｸUB" panose="020B0900000000000000" pitchFamily="50" charset="-128"/>
                <a:cs typeface="Aharoni" panose="02010803020104030203" pitchFamily="2" charset="-79"/>
              </a:rPr>
              <a:t> </a:t>
            </a:r>
            <a:r>
              <a:rPr lang="ja-JP" altLang="en-US" sz="2400" b="1" spc="-150" dirty="0">
                <a:ln w="88900" cmpd="dbl">
                  <a:noFill/>
                </a:ln>
                <a:effectLst>
                  <a:outerShdw blurRad="60007" dist="310007" dir="7680000" sy="30000" kx="1300200" algn="ctr" rotWithShape="0">
                    <a:prstClr val="black">
                      <a:alpha val="32000"/>
                    </a:prstClr>
                  </a:outerShdw>
                </a:effectLst>
                <a:latin typeface="Aharoni" panose="02010803020104030203" pitchFamily="2" charset="-79"/>
                <a:ea typeface="HGP創英角ｺﾞｼｯｸUB" panose="020B0900000000000000" pitchFamily="50" charset="-128"/>
                <a:cs typeface="Aharoni" panose="02010803020104030203" pitchFamily="2" charset="-79"/>
              </a:rPr>
              <a:t>えぬぽっ</a:t>
            </a:r>
            <a:r>
              <a:rPr lang="ja-JP" altLang="en-US" sz="2400" b="1" spc="-150" dirty="0">
                <a:ln w="88900" cmpd="dbl">
                  <a:noFill/>
                </a:ln>
                <a:effectLst>
                  <a:outerShdw blurRad="60007" dist="310007" dir="7680000" sy="30000" kx="1300200" algn="ctr" rotWithShape="0">
                    <a:prstClr val="black">
                      <a:alpha val="32000"/>
                    </a:prstClr>
                  </a:outerShdw>
                </a:effectLst>
                <a:latin typeface="HGP創英角ｺﾞｼｯｸUB" panose="020B0900000000000000" pitchFamily="50" charset="-128"/>
                <a:ea typeface="HGP創英角ｺﾞｼｯｸUB" panose="020B0900000000000000" pitchFamily="50" charset="-128"/>
                <a:cs typeface="Aharoni" panose="02010803020104030203" pitchFamily="2" charset="-79"/>
              </a:rPr>
              <a:t>ぷん</a:t>
            </a:r>
            <a:endParaRPr lang="en-US" altLang="ja-JP" sz="7200" dirty="0">
              <a:ln w="88900" cmpd="dbl">
                <a:noFill/>
              </a:ln>
              <a:effectLst>
                <a:outerShdw blurRad="60007" dist="310007" dir="7680000" sy="30000" kx="1300200" algn="ctr" rotWithShape="0">
                  <a:prstClr val="black">
                    <a:alpha val="32000"/>
                  </a:prstClr>
                </a:outerShdw>
              </a:effectLst>
              <a:latin typeface="Aharoni" panose="02010803020104030203" pitchFamily="2" charset="-79"/>
              <a:ea typeface="HGP創英角ｺﾞｼｯｸUB" panose="020B0900000000000000" pitchFamily="50" charset="-128"/>
              <a:cs typeface="Aharoni" panose="02010803020104030203" pitchFamily="2" charset="-79"/>
            </a:endParaRPr>
          </a:p>
        </p:txBody>
      </p:sp>
      <p:sp>
        <p:nvSpPr>
          <p:cNvPr id="12" name="テキスト ボックス 54">
            <a:extLst>
              <a:ext uri="{FF2B5EF4-FFF2-40B4-BE49-F238E27FC236}">
                <a16:creationId xmlns:a16="http://schemas.microsoft.com/office/drawing/2014/main" id="{354AF41B-0DF7-4B1A-88A0-C7A527C83349}"/>
              </a:ext>
            </a:extLst>
          </p:cNvPr>
          <p:cNvSpPr txBox="1">
            <a:spLocks noChangeArrowheads="1"/>
          </p:cNvSpPr>
          <p:nvPr/>
        </p:nvSpPr>
        <p:spPr bwMode="auto">
          <a:xfrm>
            <a:off x="296177" y="3528554"/>
            <a:ext cx="2733542" cy="334707"/>
          </a:xfrm>
          <a:prstGeom prst="rect">
            <a:avLst/>
          </a:prstGeom>
          <a:noFill/>
          <a:ln w="9525">
            <a:noFill/>
            <a:miter lim="800000"/>
            <a:headEnd/>
            <a:tailEnd/>
          </a:ln>
        </p:spPr>
        <p:txBody>
          <a:bodyPr wrap="square">
            <a:spAutoFit/>
          </a:bodyPr>
          <a:lstStyle/>
          <a:p>
            <a:pPr>
              <a:lnSpc>
                <a:spcPts val="2000"/>
              </a:lnSpc>
            </a:pPr>
            <a:r>
              <a:rPr lang="ja-JP" altLang="en-US" sz="1300" b="1" dirty="0">
                <a:solidFill>
                  <a:srgbClr val="CC0000"/>
                </a:solidFill>
                <a:latin typeface="メイリオ" pitchFamily="50" charset="-128"/>
                <a:ea typeface="メイリオ" pitchFamily="50" charset="-128"/>
                <a:cs typeface="メイリオ" pitchFamily="50" charset="-128"/>
              </a:rPr>
              <a:t>◆応援団体紹介①　～資金調達～</a:t>
            </a:r>
            <a:endParaRPr lang="en-US" altLang="ja-JP" sz="1300" b="1" dirty="0">
              <a:solidFill>
                <a:srgbClr val="CC0000"/>
              </a:solidFill>
              <a:latin typeface="メイリオ" pitchFamily="50" charset="-128"/>
              <a:ea typeface="メイリオ" pitchFamily="50" charset="-128"/>
              <a:cs typeface="メイリオ" pitchFamily="50" charset="-128"/>
            </a:endParaRPr>
          </a:p>
        </p:txBody>
      </p:sp>
      <p:sp>
        <p:nvSpPr>
          <p:cNvPr id="13" name="タイトル 1">
            <a:extLst>
              <a:ext uri="{FF2B5EF4-FFF2-40B4-BE49-F238E27FC236}">
                <a16:creationId xmlns:a16="http://schemas.microsoft.com/office/drawing/2014/main" id="{5F8B39D9-5DD0-468E-B518-2C16286682EE}"/>
              </a:ext>
            </a:extLst>
          </p:cNvPr>
          <p:cNvSpPr txBox="1">
            <a:spLocks/>
          </p:cNvSpPr>
          <p:nvPr/>
        </p:nvSpPr>
        <p:spPr bwMode="auto">
          <a:xfrm>
            <a:off x="5783540" y="6236852"/>
            <a:ext cx="1586988" cy="589031"/>
          </a:xfrm>
          <a:prstGeom prst="rect">
            <a:avLst/>
          </a:prstGeom>
          <a:noFill/>
          <a:ln w="9525">
            <a:noFill/>
            <a:miter lim="800000"/>
            <a:headEnd/>
            <a:tailEnd/>
          </a:ln>
        </p:spPr>
        <p:txBody>
          <a:bodyPr lIns="103693" tIns="51846" rIns="103693" bIns="51846"/>
          <a:lstStyle/>
          <a:p>
            <a:pPr algn="ctr" defTabSz="1042988"/>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徳永氏</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gn="ctr" defTabSz="1042988"/>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READYFOR</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4" name="テキスト ボックス 54">
            <a:extLst>
              <a:ext uri="{FF2B5EF4-FFF2-40B4-BE49-F238E27FC236}">
                <a16:creationId xmlns:a16="http://schemas.microsoft.com/office/drawing/2014/main" id="{316CEBD1-E20E-4E03-9E55-8F36FAEC4904}"/>
              </a:ext>
            </a:extLst>
          </p:cNvPr>
          <p:cNvSpPr txBox="1">
            <a:spLocks noChangeArrowheads="1"/>
          </p:cNvSpPr>
          <p:nvPr/>
        </p:nvSpPr>
        <p:spPr bwMode="auto">
          <a:xfrm>
            <a:off x="317559" y="3708934"/>
            <a:ext cx="7063263" cy="334707"/>
          </a:xfrm>
          <a:prstGeom prst="rect">
            <a:avLst/>
          </a:prstGeom>
          <a:noFill/>
          <a:ln w="9525">
            <a:noFill/>
            <a:miter lim="800000"/>
            <a:headEnd/>
            <a:tailEnd/>
          </a:ln>
        </p:spPr>
        <p:txBody>
          <a:bodyPr wrap="square">
            <a:spAutoFit/>
          </a:bodyPr>
          <a:lstStyle/>
          <a:p>
            <a:pPr>
              <a:lnSpc>
                <a:spcPts val="2000"/>
              </a:lnSpc>
            </a:pPr>
            <a:r>
              <a:rPr lang="ja-JP" altLang="en-US" sz="1300" b="1" dirty="0">
                <a:latin typeface="メイリオ" pitchFamily="50" charset="-128"/>
                <a:ea typeface="メイリオ" pitchFamily="50" charset="-128"/>
                <a:cs typeface="メイリオ" pitchFamily="50" charset="-128"/>
              </a:rPr>
              <a:t>　徳永 健人</a:t>
            </a:r>
            <a:r>
              <a:rPr lang="ja-JP" altLang="en-US" sz="1000" b="1" dirty="0">
                <a:latin typeface="メイリオ" pitchFamily="50" charset="-128"/>
                <a:ea typeface="メイリオ" pitchFamily="50" charset="-128"/>
                <a:cs typeface="メイリオ" pitchFamily="50" charset="-128"/>
              </a:rPr>
              <a:t>（とくなが けんと）</a:t>
            </a:r>
            <a:r>
              <a:rPr lang="ja-JP" altLang="en-US" sz="1300" b="1" dirty="0">
                <a:latin typeface="メイリオ" pitchFamily="50" charset="-128"/>
                <a:ea typeface="メイリオ" pitchFamily="50" charset="-128"/>
                <a:cs typeface="メイリオ" pitchFamily="50" charset="-128"/>
              </a:rPr>
              <a:t>氏：</a:t>
            </a:r>
            <a:r>
              <a:rPr lang="en-US" altLang="ja-JP" sz="1200" b="1" dirty="0">
                <a:latin typeface="メイリオ" pitchFamily="50" charset="-128"/>
                <a:ea typeface="メイリオ" pitchFamily="50" charset="-128"/>
                <a:cs typeface="メイリオ" pitchFamily="50" charset="-128"/>
              </a:rPr>
              <a:t>READYFOR</a:t>
            </a:r>
            <a:r>
              <a:rPr lang="ja-JP" altLang="en-US" sz="1200" b="1" dirty="0">
                <a:latin typeface="メイリオ" pitchFamily="50" charset="-128"/>
                <a:ea typeface="メイリオ" pitchFamily="50" charset="-128"/>
                <a:cs typeface="メイリオ" pitchFamily="50" charset="-128"/>
              </a:rPr>
              <a:t>株式会社　キュレーター事業部</a:t>
            </a:r>
            <a:endParaRPr lang="en-US" altLang="ja-JP" sz="1200" b="1" dirty="0">
              <a:latin typeface="メイリオ" pitchFamily="50" charset="-128"/>
              <a:ea typeface="メイリオ" pitchFamily="50" charset="-128"/>
              <a:cs typeface="メイリオ" pitchFamily="50" charset="-128"/>
            </a:endParaRPr>
          </a:p>
        </p:txBody>
      </p:sp>
      <p:sp>
        <p:nvSpPr>
          <p:cNvPr id="15" name="タイトル 1">
            <a:extLst>
              <a:ext uri="{FF2B5EF4-FFF2-40B4-BE49-F238E27FC236}">
                <a16:creationId xmlns:a16="http://schemas.microsoft.com/office/drawing/2014/main" id="{0F118768-750D-4F1B-8A0C-3A126B250845}"/>
              </a:ext>
            </a:extLst>
          </p:cNvPr>
          <p:cNvSpPr txBox="1">
            <a:spLocks/>
          </p:cNvSpPr>
          <p:nvPr/>
        </p:nvSpPr>
        <p:spPr bwMode="auto">
          <a:xfrm>
            <a:off x="5815179" y="9459864"/>
            <a:ext cx="1586988" cy="479445"/>
          </a:xfrm>
          <a:prstGeom prst="rect">
            <a:avLst/>
          </a:prstGeom>
          <a:noFill/>
          <a:ln w="9525">
            <a:noFill/>
            <a:miter lim="800000"/>
            <a:headEnd/>
            <a:tailEnd/>
          </a:ln>
        </p:spPr>
        <p:txBody>
          <a:bodyPr lIns="103693" tIns="51846" rIns="103693" bIns="51846"/>
          <a:lstStyle/>
          <a:p>
            <a:pPr algn="ctr" defTabSz="1042988"/>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鬼澤氏</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gn="ctr" defTabSz="1042988"/>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BLP-Network</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6" name="図 15">
            <a:extLst>
              <a:ext uri="{FF2B5EF4-FFF2-40B4-BE49-F238E27FC236}">
                <a16:creationId xmlns:a16="http://schemas.microsoft.com/office/drawing/2014/main" id="{3FB5E439-3F58-4C74-B629-DF85A5705C7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1500" b="100000" l="5125" r="48438">
                        <a14:foregroundMark x1="15625" y1="58000" x2="6375" y2="62583"/>
                        <a14:foregroundMark x1="8625" y1="76250" x2="9875" y2="78500"/>
                        <a14:foregroundMark x1="6563" y1="69750" x2="7625" y2="73833"/>
                      </a14:backgroundRemoval>
                    </a14:imgEffect>
                    <a14:imgEffect>
                      <a14:sharpenSoften amount="50000"/>
                    </a14:imgEffect>
                    <a14:imgEffect>
                      <a14:brightnessContrast contrast="-40000"/>
                    </a14:imgEffect>
                  </a14:imgLayer>
                </a14:imgProps>
              </a:ext>
            </a:extLst>
          </a:blip>
          <a:srcRect t="46292" r="48598"/>
          <a:stretch/>
        </p:blipFill>
        <p:spPr>
          <a:xfrm>
            <a:off x="5242997" y="454268"/>
            <a:ext cx="2336282" cy="1830821"/>
          </a:xfrm>
          <a:prstGeom prst="rect">
            <a:avLst/>
          </a:prstGeom>
        </p:spPr>
      </p:pic>
      <p:sp>
        <p:nvSpPr>
          <p:cNvPr id="17" name="テキスト ボックス 54">
            <a:extLst>
              <a:ext uri="{FF2B5EF4-FFF2-40B4-BE49-F238E27FC236}">
                <a16:creationId xmlns:a16="http://schemas.microsoft.com/office/drawing/2014/main" id="{1C085898-3D64-444C-9C81-607E1064AA57}"/>
              </a:ext>
            </a:extLst>
          </p:cNvPr>
          <p:cNvSpPr txBox="1">
            <a:spLocks noChangeArrowheads="1"/>
          </p:cNvSpPr>
          <p:nvPr/>
        </p:nvSpPr>
        <p:spPr bwMode="auto">
          <a:xfrm>
            <a:off x="264763" y="6951295"/>
            <a:ext cx="2733542" cy="334707"/>
          </a:xfrm>
          <a:prstGeom prst="rect">
            <a:avLst/>
          </a:prstGeom>
          <a:noFill/>
          <a:ln w="9525">
            <a:noFill/>
            <a:miter lim="800000"/>
            <a:headEnd/>
            <a:tailEnd/>
          </a:ln>
        </p:spPr>
        <p:txBody>
          <a:bodyPr wrap="square">
            <a:spAutoFit/>
          </a:bodyPr>
          <a:lstStyle/>
          <a:p>
            <a:pPr>
              <a:lnSpc>
                <a:spcPts val="2000"/>
              </a:lnSpc>
            </a:pPr>
            <a:r>
              <a:rPr lang="ja-JP" altLang="en-US" sz="1300" b="1" dirty="0">
                <a:solidFill>
                  <a:srgbClr val="CC0000"/>
                </a:solidFill>
                <a:latin typeface="メイリオ" pitchFamily="50" charset="-128"/>
                <a:ea typeface="メイリオ" pitchFamily="50" charset="-128"/>
                <a:cs typeface="メイリオ" pitchFamily="50" charset="-128"/>
              </a:rPr>
              <a:t>◆応援団体紹介②　～法務～</a:t>
            </a:r>
            <a:endParaRPr lang="en-US" altLang="ja-JP" sz="1300" b="1" dirty="0">
              <a:solidFill>
                <a:srgbClr val="CC0000"/>
              </a:solidFill>
              <a:latin typeface="メイリオ" pitchFamily="50" charset="-128"/>
              <a:ea typeface="メイリオ" pitchFamily="50" charset="-128"/>
              <a:cs typeface="メイリオ" pitchFamily="50" charset="-128"/>
            </a:endParaRPr>
          </a:p>
        </p:txBody>
      </p:sp>
      <p:sp>
        <p:nvSpPr>
          <p:cNvPr id="18" name="テキスト ボックス 54">
            <a:extLst>
              <a:ext uri="{FF2B5EF4-FFF2-40B4-BE49-F238E27FC236}">
                <a16:creationId xmlns:a16="http://schemas.microsoft.com/office/drawing/2014/main" id="{D9E0B2F0-DAE0-4F5C-9740-E8D351018689}"/>
              </a:ext>
            </a:extLst>
          </p:cNvPr>
          <p:cNvSpPr txBox="1">
            <a:spLocks noChangeArrowheads="1"/>
          </p:cNvSpPr>
          <p:nvPr/>
        </p:nvSpPr>
        <p:spPr bwMode="auto">
          <a:xfrm>
            <a:off x="252239" y="7151110"/>
            <a:ext cx="7063263" cy="334707"/>
          </a:xfrm>
          <a:prstGeom prst="rect">
            <a:avLst/>
          </a:prstGeom>
          <a:noFill/>
          <a:ln w="9525">
            <a:noFill/>
            <a:miter lim="800000"/>
            <a:headEnd/>
            <a:tailEnd/>
          </a:ln>
        </p:spPr>
        <p:txBody>
          <a:bodyPr wrap="square">
            <a:spAutoFit/>
          </a:bodyPr>
          <a:lstStyle/>
          <a:p>
            <a:pPr>
              <a:lnSpc>
                <a:spcPts val="2000"/>
              </a:lnSpc>
            </a:pPr>
            <a:r>
              <a:rPr lang="ja-JP" altLang="en-US" sz="1300" b="1" dirty="0">
                <a:latin typeface="メイリオ" pitchFamily="50" charset="-128"/>
                <a:ea typeface="メイリオ" pitchFamily="50" charset="-128"/>
                <a:cs typeface="メイリオ" pitchFamily="50" charset="-128"/>
              </a:rPr>
              <a:t>　鬼澤 秀昌</a:t>
            </a:r>
            <a:r>
              <a:rPr lang="ja-JP" altLang="en-US" sz="1000" b="1" dirty="0">
                <a:latin typeface="メイリオ" pitchFamily="50" charset="-128"/>
                <a:ea typeface="メイリオ" pitchFamily="50" charset="-128"/>
                <a:cs typeface="メイリオ" pitchFamily="50" charset="-128"/>
              </a:rPr>
              <a:t>（おにざわ ひでまさ）</a:t>
            </a:r>
            <a:r>
              <a:rPr lang="ja-JP" altLang="en-US" sz="1300" b="1" dirty="0">
                <a:latin typeface="メイリオ" pitchFamily="50" charset="-128"/>
                <a:ea typeface="メイリオ" pitchFamily="50" charset="-128"/>
                <a:cs typeface="メイリオ" pitchFamily="50" charset="-128"/>
              </a:rPr>
              <a:t>氏：</a:t>
            </a:r>
            <a:r>
              <a:rPr lang="en-US" altLang="ja-JP" sz="1200" b="1" dirty="0">
                <a:latin typeface="メイリオ" pitchFamily="50" charset="-128"/>
                <a:ea typeface="メイリオ" pitchFamily="50" charset="-128"/>
                <a:cs typeface="メイリオ" pitchFamily="50" charset="-128"/>
              </a:rPr>
              <a:t>BLP-Network </a:t>
            </a:r>
            <a:r>
              <a:rPr lang="ja-JP" altLang="en-US" sz="1200" b="1" dirty="0">
                <a:latin typeface="メイリオ" pitchFamily="50" charset="-128"/>
                <a:ea typeface="メイリオ" pitchFamily="50" charset="-128"/>
                <a:cs typeface="メイリオ" pitchFamily="50" charset="-128"/>
              </a:rPr>
              <a:t>代表</a:t>
            </a:r>
            <a:r>
              <a:rPr lang="en-US" altLang="ja-JP" sz="1200" b="1" dirty="0">
                <a:latin typeface="メイリオ" pitchFamily="50" charset="-128"/>
                <a:ea typeface="メイリオ" pitchFamily="50" charset="-128"/>
                <a:cs typeface="メイリオ" pitchFamily="50" charset="-128"/>
              </a:rPr>
              <a:t>/</a:t>
            </a:r>
            <a:r>
              <a:rPr lang="ja-JP" altLang="en-US" sz="1200" b="1" dirty="0">
                <a:latin typeface="メイリオ" pitchFamily="50" charset="-128"/>
                <a:ea typeface="メイリオ" pitchFamily="50" charset="-128"/>
                <a:cs typeface="メイリオ" pitchFamily="50" charset="-128"/>
              </a:rPr>
              <a:t>弁護士</a:t>
            </a:r>
            <a:endParaRPr lang="en-US" altLang="ja-JP" sz="1200" b="1" dirty="0">
              <a:latin typeface="メイリオ" pitchFamily="50" charset="-128"/>
              <a:ea typeface="メイリオ" pitchFamily="50" charset="-128"/>
              <a:cs typeface="メイリオ" pitchFamily="50" charset="-128"/>
            </a:endParaRPr>
          </a:p>
        </p:txBody>
      </p:sp>
      <p:pic>
        <p:nvPicPr>
          <p:cNvPr id="19" name="図 18">
            <a:extLst>
              <a:ext uri="{FF2B5EF4-FFF2-40B4-BE49-F238E27FC236}">
                <a16:creationId xmlns:a16="http://schemas.microsoft.com/office/drawing/2014/main" id="{AD9F92FB-289B-4D49-9C6C-45BB469FC5D7}"/>
              </a:ext>
            </a:extLst>
          </p:cNvPr>
          <p:cNvPicPr>
            <a:picLocks noChangeAspect="1"/>
          </p:cNvPicPr>
          <p:nvPr/>
        </p:nvPicPr>
        <p:blipFill rotWithShape="1">
          <a:blip r:embed="rId4"/>
          <a:srcRect l="6241"/>
          <a:stretch/>
        </p:blipFill>
        <p:spPr>
          <a:xfrm>
            <a:off x="5944349" y="8450719"/>
            <a:ext cx="1343272" cy="841321"/>
          </a:xfrm>
          <a:prstGeom prst="rect">
            <a:avLst/>
          </a:prstGeom>
        </p:spPr>
      </p:pic>
      <p:pic>
        <p:nvPicPr>
          <p:cNvPr id="20" name="図 19">
            <a:extLst>
              <a:ext uri="{FF2B5EF4-FFF2-40B4-BE49-F238E27FC236}">
                <a16:creationId xmlns:a16="http://schemas.microsoft.com/office/drawing/2014/main" id="{9064EBDA-81AE-41F0-BED3-08A1A1946434}"/>
              </a:ext>
            </a:extLst>
          </p:cNvPr>
          <p:cNvPicPr>
            <a:picLocks noChangeAspect="1"/>
          </p:cNvPicPr>
          <p:nvPr/>
        </p:nvPicPr>
        <p:blipFill>
          <a:blip r:embed="rId5"/>
          <a:stretch>
            <a:fillRect/>
          </a:stretch>
        </p:blipFill>
        <p:spPr>
          <a:xfrm>
            <a:off x="5940029" y="5240450"/>
            <a:ext cx="1347333" cy="890093"/>
          </a:xfrm>
          <a:prstGeom prst="rect">
            <a:avLst/>
          </a:prstGeom>
        </p:spPr>
      </p:pic>
      <p:pic>
        <p:nvPicPr>
          <p:cNvPr id="21" name="図 20">
            <a:extLst>
              <a:ext uri="{FF2B5EF4-FFF2-40B4-BE49-F238E27FC236}">
                <a16:creationId xmlns:a16="http://schemas.microsoft.com/office/drawing/2014/main" id="{55AE0C37-E768-4B0D-A127-0A14C0F66E25}"/>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6162675" y="4239308"/>
            <a:ext cx="828718" cy="782421"/>
          </a:xfrm>
          <a:prstGeom prst="rect">
            <a:avLst/>
          </a:prstGeom>
        </p:spPr>
      </p:pic>
      <p:sp>
        <p:nvSpPr>
          <p:cNvPr id="22" name="テキスト ボックス 7">
            <a:extLst>
              <a:ext uri="{FF2B5EF4-FFF2-40B4-BE49-F238E27FC236}">
                <a16:creationId xmlns:a16="http://schemas.microsoft.com/office/drawing/2014/main" id="{BBD4400C-8F04-412A-92F5-63FA40D9EB6E}"/>
              </a:ext>
            </a:extLst>
          </p:cNvPr>
          <p:cNvSpPr txBox="1">
            <a:spLocks noChangeArrowheads="1"/>
          </p:cNvSpPr>
          <p:nvPr/>
        </p:nvSpPr>
        <p:spPr bwMode="auto">
          <a:xfrm>
            <a:off x="281064" y="3944216"/>
            <a:ext cx="5638885" cy="3046988"/>
          </a:xfrm>
          <a:prstGeom prst="rect">
            <a:avLst/>
          </a:prstGeom>
          <a:noFill/>
          <a:ln w="9525">
            <a:noFill/>
            <a:prstDash val="dash"/>
            <a:miter lim="800000"/>
            <a:headEnd/>
            <a:tailEnd/>
          </a:ln>
        </p:spPr>
        <p:txBody>
          <a:bodyPr wrap="square">
            <a:spAutoFit/>
          </a:bodyPr>
          <a:lstStyle/>
          <a:p>
            <a:r>
              <a:rPr lang="ja-JP" altLang="en-US" sz="1200" dirty="0">
                <a:latin typeface="メイリオ" panose="020B0604030504040204" pitchFamily="50" charset="-128"/>
                <a:ea typeface="メイリオ" panose="020B0604030504040204" pitchFamily="50" charset="-128"/>
              </a:rPr>
              <a:t>　この社会には、助けが必要な人々のために活動を続ける人々がいる一方で、活動を応援したくても誰をどうやって応援したらいいかわからない人々もたくさんいます。</a:t>
            </a:r>
            <a:r>
              <a:rPr lang="en-US" altLang="ja-JP" sz="1200" dirty="0">
                <a:latin typeface="メイリオ" panose="020B0604030504040204" pitchFamily="50" charset="-128"/>
                <a:ea typeface="メイリオ" panose="020B0604030504040204" pitchFamily="50" charset="-128"/>
              </a:rPr>
              <a:t>READYFOR</a:t>
            </a:r>
            <a:r>
              <a:rPr lang="ja-JP" altLang="en-US" sz="1200" dirty="0">
                <a:latin typeface="メイリオ" panose="020B0604030504040204" pitchFamily="50" charset="-128"/>
                <a:ea typeface="メイリオ" panose="020B0604030504040204" pitchFamily="50" charset="-128"/>
              </a:rPr>
              <a:t>は両者の想いがつながる仕組みを作り、想いの乗ったお金の流れを増やすことをミッションとして、クラウドファンディングのサービスを提供しています。</a:t>
            </a:r>
            <a:endParaRPr lang="en-US" altLang="ja-JP" sz="1200" dirty="0">
              <a:latin typeface="メイリオ" panose="020B0604030504040204" pitchFamily="50" charset="-128"/>
              <a:ea typeface="メイリオ" panose="020B0604030504040204" pitchFamily="50" charset="-128"/>
            </a:endParaRPr>
          </a:p>
          <a:p>
            <a:pPr algn="just"/>
            <a:r>
              <a:rPr lang="ja-JP" altLang="en-US" sz="1200" dirty="0">
                <a:latin typeface="メイリオ" panose="020B0604030504040204" pitchFamily="50" charset="-128"/>
                <a:ea typeface="メイリオ" panose="020B0604030504040204" pitchFamily="50" charset="-128"/>
              </a:rPr>
              <a:t>　クラウドファンディングとは、インターネットを介して自分の想いを世の中に発信し、その活動を応援したい不特定多数の人々から資金を募り、支援者に何らかの“お返し”をする仕組みです。調達方法には期間内に目標金額を達成した場合のみ支援金を受け取る「</a:t>
            </a:r>
            <a:r>
              <a:rPr lang="en-US" altLang="ja-JP" sz="1200" dirty="0">
                <a:latin typeface="メイリオ" panose="020B0604030504040204" pitchFamily="50" charset="-128"/>
                <a:ea typeface="メイリオ" panose="020B0604030504040204" pitchFamily="50" charset="-128"/>
              </a:rPr>
              <a:t>All or Nothing</a:t>
            </a:r>
            <a:r>
              <a:rPr lang="ja-JP" altLang="en-US" sz="1200" dirty="0">
                <a:latin typeface="メイリオ" panose="020B0604030504040204" pitchFamily="50" charset="-128"/>
                <a:ea typeface="メイリオ" panose="020B0604030504040204" pitchFamily="50" charset="-128"/>
              </a:rPr>
              <a:t>」と、目標金額の達成に関わらず支援金を受け取る「</a:t>
            </a:r>
            <a:r>
              <a:rPr lang="en-US" altLang="ja-JP" sz="1200" dirty="0">
                <a:latin typeface="メイリオ" panose="020B0604030504040204" pitchFamily="50" charset="-128"/>
                <a:ea typeface="メイリオ" panose="020B0604030504040204" pitchFamily="50" charset="-128"/>
              </a:rPr>
              <a:t>All in</a:t>
            </a:r>
            <a:r>
              <a:rPr lang="ja-JP" altLang="en-US" sz="1200" dirty="0">
                <a:latin typeface="メイリオ" panose="020B0604030504040204" pitchFamily="50" charset="-128"/>
                <a:ea typeface="メイリオ" panose="020B0604030504040204" pitchFamily="50" charset="-128"/>
              </a:rPr>
              <a:t>」があり、前者はプロジェクトの内容と必要な金額がはっきりしている場合、後者は活動を助成してもらう場合に適しています。どちらも何のためにお金を集めるのか、支援者にしっかり説明する責任が</a:t>
            </a:r>
            <a:r>
              <a:rPr lang="ja-JP" altLang="en-US" sz="1200" spc="-150" dirty="0">
                <a:latin typeface="メイリオ" panose="020B0604030504040204" pitchFamily="50" charset="-128"/>
                <a:ea typeface="メイリオ" panose="020B0604030504040204" pitchFamily="50" charset="-128"/>
              </a:rPr>
              <a:t>あります。</a:t>
            </a:r>
            <a:endParaRPr lang="en-US" altLang="ja-JP" sz="1200" spc="-150" dirty="0">
              <a:latin typeface="メイリオ" panose="020B0604030504040204" pitchFamily="50" charset="-128"/>
              <a:ea typeface="メイリオ" panose="020B0604030504040204" pitchFamily="50" charset="-128"/>
            </a:endParaRPr>
          </a:p>
          <a:p>
            <a:pPr algn="just"/>
            <a:r>
              <a:rPr lang="ja-JP" altLang="en-US" sz="1200" dirty="0">
                <a:latin typeface="メイリオ" panose="020B0604030504040204" pitchFamily="50" charset="-128"/>
                <a:ea typeface="メイリオ" panose="020B0604030504040204" pitchFamily="50" charset="-128"/>
              </a:rPr>
              <a:t>　コロナ禍で事業収益や寄付収入が減ったり、団体ホームページのなかに寄付などの決済ページがない団体にとって、クラウドファンディングは便利な資金調達方法です。しかしながら、</a:t>
            </a:r>
            <a:r>
              <a:rPr lang="en-US" altLang="ja-JP" sz="1200" dirty="0">
                <a:latin typeface="メイリオ" panose="020B0604030504040204" pitchFamily="50" charset="-128"/>
                <a:ea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rPr>
              <a:t>の資金調達はこれらの資金バランスがとれていて、安定した収入があることが大切です。</a:t>
            </a:r>
            <a:endParaRPr lang="en-US" altLang="ja-JP" sz="1200" dirty="0">
              <a:latin typeface="メイリオ" panose="020B0604030504040204" pitchFamily="50" charset="-128"/>
              <a:ea typeface="メイリオ" panose="020B0604030504040204" pitchFamily="50" charset="-128"/>
            </a:endParaRPr>
          </a:p>
        </p:txBody>
      </p:sp>
      <p:sp>
        <p:nvSpPr>
          <p:cNvPr id="23" name="テキスト ボックス 7">
            <a:extLst>
              <a:ext uri="{FF2B5EF4-FFF2-40B4-BE49-F238E27FC236}">
                <a16:creationId xmlns:a16="http://schemas.microsoft.com/office/drawing/2014/main" id="{1B1F0C0F-9785-4790-BBFC-9EBCE18D4118}"/>
              </a:ext>
            </a:extLst>
          </p:cNvPr>
          <p:cNvSpPr txBox="1">
            <a:spLocks noChangeArrowheads="1"/>
          </p:cNvSpPr>
          <p:nvPr/>
        </p:nvSpPr>
        <p:spPr bwMode="auto">
          <a:xfrm>
            <a:off x="277583" y="7421860"/>
            <a:ext cx="5638885" cy="2862322"/>
          </a:xfrm>
          <a:prstGeom prst="rect">
            <a:avLst/>
          </a:prstGeom>
          <a:noFill/>
          <a:ln w="9525">
            <a:noFill/>
            <a:prstDash val="dash"/>
            <a:miter lim="800000"/>
            <a:headEnd/>
            <a:tailEnd/>
          </a:ln>
        </p:spPr>
        <p:txBody>
          <a:bodyPr wrap="square">
            <a:spAutoFit/>
          </a:bodyPr>
          <a:lstStyle/>
          <a:p>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BLP-Network</a:t>
            </a:r>
            <a:r>
              <a:rPr lang="ja-JP" altLang="en-US" sz="1200" dirty="0">
                <a:latin typeface="メイリオ" panose="020B0604030504040204" pitchFamily="50" charset="-128"/>
                <a:ea typeface="メイリオ" panose="020B0604030504040204" pitchFamily="50" charset="-128"/>
              </a:rPr>
              <a:t>は、主に事業法務系の弁護士で組織されたプロボノネットワークです。ネットワークを作ることで、弁護士同士の情報共有や、より専門性の高い強力な支援ができます。そのネットワークを活かし、</a:t>
            </a:r>
            <a:r>
              <a:rPr lang="en-US" altLang="ja-JP" sz="1200" dirty="0">
                <a:latin typeface="メイリオ" panose="020B0604030504040204" pitchFamily="50" charset="-128"/>
                <a:ea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rPr>
              <a:t>団体と支援する弁護士とをマッチングする活動を行っています。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単なる法律相談だけに取り組んでいるのではなく“社会課題の解決をともに”をビジョンとして掲げ、弁護士も社会課題の解決に関心を持ち、ともに活動する機会を提供し、パートナーシップを作ることを目指してい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具体的には</a:t>
            </a:r>
            <a:r>
              <a:rPr lang="en-US" altLang="ja-JP" sz="1200" dirty="0">
                <a:latin typeface="メイリオ" panose="020B0604030504040204" pitchFamily="50" charset="-128"/>
                <a:ea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rPr>
              <a:t>の立ち上げ支援、契約書・規約の作成、新規事業の法的リスクの検討、アドボカシー活動のサポートなどを行っています。またメンバー行動指針を作り、社会課題に関心を持ち、ビジネス法務の知識とスキルの研鑽を積み、メンバー同士で知識・経験や情報の共有を行ってい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弁護士だけでは</a:t>
            </a:r>
            <a:r>
              <a:rPr lang="en-US" altLang="ja-JP" sz="1200" dirty="0">
                <a:latin typeface="メイリオ" panose="020B0604030504040204" pitchFamily="50" charset="-128"/>
                <a:ea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rPr>
              <a:t>団体にアプローチすることが難しい面がありますが、企業や中間支援団体などと連携したり、</a:t>
            </a:r>
            <a:r>
              <a:rPr lang="en-US" altLang="ja-JP" sz="1200" dirty="0">
                <a:latin typeface="メイリオ" panose="020B0604030504040204" pitchFamily="50" charset="-128"/>
                <a:ea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rPr>
              <a:t>団体で会員団体向けに法的な面での研修を行うなど、他団体とのつながりから認知してもらい、活動の場を拡げる努力をしています。</a:t>
            </a:r>
            <a:endParaRPr lang="en-US" altLang="ja-JP" sz="1200" dirty="0">
              <a:latin typeface="メイリオ" panose="020B0604030504040204" pitchFamily="50" charset="-128"/>
              <a:ea typeface="メイリオ" panose="020B0604030504040204" pitchFamily="50" charset="-128"/>
            </a:endParaRPr>
          </a:p>
        </p:txBody>
      </p:sp>
      <p:pic>
        <p:nvPicPr>
          <p:cNvPr id="24" name="図 23">
            <a:extLst>
              <a:ext uri="{FF2B5EF4-FFF2-40B4-BE49-F238E27FC236}">
                <a16:creationId xmlns:a16="http://schemas.microsoft.com/office/drawing/2014/main" id="{2C4713C0-377A-4A00-B025-10D546FC5C8E}"/>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5916468" y="7891740"/>
            <a:ext cx="1368440" cy="405948"/>
          </a:xfrm>
          <a:prstGeom prst="rect">
            <a:avLst/>
          </a:prstGeom>
        </p:spPr>
      </p:pic>
      <p:grpSp>
        <p:nvGrpSpPr>
          <p:cNvPr id="25" name="グループ化 24">
            <a:extLst>
              <a:ext uri="{FF2B5EF4-FFF2-40B4-BE49-F238E27FC236}">
                <a16:creationId xmlns:a16="http://schemas.microsoft.com/office/drawing/2014/main" id="{E697F052-008B-4445-8B10-1462CEF8B466}"/>
              </a:ext>
            </a:extLst>
          </p:cNvPr>
          <p:cNvGrpSpPr/>
          <p:nvPr/>
        </p:nvGrpSpPr>
        <p:grpSpPr>
          <a:xfrm>
            <a:off x="4799242" y="453704"/>
            <a:ext cx="842785" cy="488060"/>
            <a:chOff x="12267284" y="229783"/>
            <a:chExt cx="842785" cy="488060"/>
          </a:xfrm>
        </p:grpSpPr>
        <p:pic>
          <p:nvPicPr>
            <p:cNvPr id="26" name="図 25">
              <a:extLst>
                <a:ext uri="{FF2B5EF4-FFF2-40B4-BE49-F238E27FC236}">
                  <a16:creationId xmlns:a16="http://schemas.microsoft.com/office/drawing/2014/main" id="{0F4832EE-818C-4340-9D4C-08D22BEB5432}"/>
                </a:ext>
              </a:extLst>
            </p:cNvPr>
            <p:cNvPicPr>
              <a:picLocks noChangeAspect="1"/>
            </p:cNvPicPr>
            <p:nvPr/>
          </p:nvPicPr>
          <p:blipFill>
            <a:blip r:embed="rId10"/>
            <a:stretch>
              <a:fillRect/>
            </a:stretch>
          </p:blipFill>
          <p:spPr>
            <a:xfrm>
              <a:off x="12267284" y="229783"/>
              <a:ext cx="257587" cy="488060"/>
            </a:xfrm>
            <a:prstGeom prst="rect">
              <a:avLst/>
            </a:prstGeom>
          </p:spPr>
        </p:pic>
        <p:pic>
          <p:nvPicPr>
            <p:cNvPr id="27" name="図 26">
              <a:extLst>
                <a:ext uri="{FF2B5EF4-FFF2-40B4-BE49-F238E27FC236}">
                  <a16:creationId xmlns:a16="http://schemas.microsoft.com/office/drawing/2014/main" id="{147466CA-4D3F-4B81-A550-937CADDEF967}"/>
                </a:ext>
              </a:extLst>
            </p:cNvPr>
            <p:cNvPicPr>
              <a:picLocks noChangeAspect="1"/>
            </p:cNvPicPr>
            <p:nvPr/>
          </p:nvPicPr>
          <p:blipFill>
            <a:blip r:embed="rId11"/>
            <a:stretch>
              <a:fillRect/>
            </a:stretch>
          </p:blipFill>
          <p:spPr>
            <a:xfrm>
              <a:off x="12483874" y="268893"/>
              <a:ext cx="323112" cy="439790"/>
            </a:xfrm>
            <a:prstGeom prst="rect">
              <a:avLst/>
            </a:prstGeom>
          </p:spPr>
        </p:pic>
        <p:pic>
          <p:nvPicPr>
            <p:cNvPr id="28" name="図 27">
              <a:extLst>
                <a:ext uri="{FF2B5EF4-FFF2-40B4-BE49-F238E27FC236}">
                  <a16:creationId xmlns:a16="http://schemas.microsoft.com/office/drawing/2014/main" id="{00535B05-6CF2-4D39-8772-763273D87FE2}"/>
                </a:ext>
              </a:extLst>
            </p:cNvPr>
            <p:cNvPicPr>
              <a:picLocks noChangeAspect="1"/>
            </p:cNvPicPr>
            <p:nvPr/>
          </p:nvPicPr>
          <p:blipFill>
            <a:blip r:embed="rId12"/>
            <a:stretch>
              <a:fillRect/>
            </a:stretch>
          </p:blipFill>
          <p:spPr>
            <a:xfrm>
              <a:off x="12786953" y="262263"/>
              <a:ext cx="323116" cy="438950"/>
            </a:xfrm>
            <a:prstGeom prst="rect">
              <a:avLst/>
            </a:prstGeom>
          </p:spPr>
        </p:pic>
      </p:grpSp>
    </p:spTree>
    <p:extLst>
      <p:ext uri="{BB962C8B-B14F-4D97-AF65-F5344CB8AC3E}">
        <p14:creationId xmlns:p14="http://schemas.microsoft.com/office/powerpoint/2010/main" val="3444527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p:cNvSpPr txBox="1">
            <a:spLocks/>
          </p:cNvSpPr>
          <p:nvPr/>
        </p:nvSpPr>
        <p:spPr>
          <a:xfrm>
            <a:off x="655638" y="6908800"/>
            <a:ext cx="3141662" cy="2770188"/>
          </a:xfrm>
          <a:prstGeom prst="rect">
            <a:avLst/>
          </a:prstGeom>
        </p:spPr>
        <p:txBody>
          <a:bodyPr lIns="103693" tIns="51846" rIns="103693" bIns="51846"/>
          <a:lstStyle>
            <a:lvl1pPr algn="ctr" defTabSz="1036930" rtl="0" eaLnBrk="1" latinLnBrk="0" hangingPunct="1">
              <a:spcBef>
                <a:spcPct val="0"/>
              </a:spcBef>
              <a:buNone/>
              <a:defRPr kumimoji="1" sz="5000" kern="1200">
                <a:solidFill>
                  <a:schemeClr val="tx1"/>
                </a:solidFill>
                <a:latin typeface="+mj-lt"/>
                <a:ea typeface="+mj-ea"/>
                <a:cs typeface="+mj-cs"/>
              </a:defRPr>
            </a:lvl1pPr>
          </a:lstStyle>
          <a:p>
            <a:pPr algn="just" fontAlgn="auto">
              <a:lnSpc>
                <a:spcPts val="1700"/>
              </a:lnSpc>
              <a:spcBef>
                <a:spcPts val="0"/>
              </a:spcBef>
              <a:spcAft>
                <a:spcPts val="0"/>
              </a:spcAft>
              <a:defRPr/>
            </a:pPr>
            <a:r>
              <a:rPr lang="ja-JP" altLang="en-US" sz="105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AutoShape 2" descr="ã11æè±ã¤ã©ã¹ãç¡æãã®ç»åæ¤ç´¢çµæ">
            <a:extLst>
              <a:ext uri="{FF2B5EF4-FFF2-40B4-BE49-F238E27FC236}">
                <a16:creationId xmlns:a16="http://schemas.microsoft.com/office/drawing/2014/main" id="{4C41895B-091F-4EE2-BAFE-EC166A8852FA}"/>
              </a:ext>
            </a:extLst>
          </p:cNvPr>
          <p:cNvSpPr>
            <a:spLocks noChangeAspect="1" noChangeArrowheads="1"/>
          </p:cNvSpPr>
          <p:nvPr/>
        </p:nvSpPr>
        <p:spPr bwMode="auto">
          <a:xfrm>
            <a:off x="352425" y="620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 name="タイトル 1">
            <a:extLst>
              <a:ext uri="{FF2B5EF4-FFF2-40B4-BE49-F238E27FC236}">
                <a16:creationId xmlns:a16="http://schemas.microsoft.com/office/drawing/2014/main" id="{290201A2-37A1-4F2F-B563-E50207417D9C}"/>
              </a:ext>
            </a:extLst>
          </p:cNvPr>
          <p:cNvSpPr txBox="1">
            <a:spLocks/>
          </p:cNvSpPr>
          <p:nvPr/>
        </p:nvSpPr>
        <p:spPr bwMode="auto">
          <a:xfrm>
            <a:off x="-12700" y="10180207"/>
            <a:ext cx="365125" cy="436562"/>
          </a:xfrm>
          <a:prstGeom prst="rect">
            <a:avLst/>
          </a:prstGeom>
          <a:noFill/>
          <a:ln w="9525">
            <a:noFill/>
            <a:miter lim="800000"/>
            <a:headEnd/>
            <a:tailEnd/>
          </a:ln>
        </p:spPr>
        <p:txBody>
          <a:bodyPr lIns="103693" tIns="51846" rIns="103693" bIns="51846" anchor="ctr"/>
          <a:lstStyle/>
          <a:p>
            <a:pPr algn="ctr"/>
            <a:r>
              <a:rPr lang="en-US" altLang="ja-JP" sz="1100">
                <a:latin typeface="07やさしさゴシックボールド"/>
                <a:ea typeface="07やさしさゴシックボールド"/>
                <a:cs typeface="Aharoni" pitchFamily="2" charset="-79"/>
              </a:rPr>
              <a:t>2</a:t>
            </a:r>
          </a:p>
        </p:txBody>
      </p:sp>
      <p:sp>
        <p:nvSpPr>
          <p:cNvPr id="5" name="AutoShape 2" descr="ã11æè±ã¤ã©ã¹ãç¡æãã®ç»åæ¤ç´¢çµæ">
            <a:extLst>
              <a:ext uri="{FF2B5EF4-FFF2-40B4-BE49-F238E27FC236}">
                <a16:creationId xmlns:a16="http://schemas.microsoft.com/office/drawing/2014/main" id="{7E8AA1C2-4EA3-4977-AE4F-81CADCD6D7FA}"/>
              </a:ext>
            </a:extLst>
          </p:cNvPr>
          <p:cNvSpPr>
            <a:spLocks noChangeAspect="1" noChangeArrowheads="1"/>
          </p:cNvSpPr>
          <p:nvPr/>
        </p:nvSpPr>
        <p:spPr bwMode="auto">
          <a:xfrm>
            <a:off x="466772" y="145759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テキスト ボックス 54">
            <a:extLst>
              <a:ext uri="{FF2B5EF4-FFF2-40B4-BE49-F238E27FC236}">
                <a16:creationId xmlns:a16="http://schemas.microsoft.com/office/drawing/2014/main" id="{8724C6D5-A319-4C08-A166-EA7DA3AB433B}"/>
              </a:ext>
            </a:extLst>
          </p:cNvPr>
          <p:cNvSpPr txBox="1">
            <a:spLocks noChangeArrowheads="1"/>
          </p:cNvSpPr>
          <p:nvPr/>
        </p:nvSpPr>
        <p:spPr bwMode="auto">
          <a:xfrm>
            <a:off x="269379" y="350777"/>
            <a:ext cx="3310161" cy="334707"/>
          </a:xfrm>
          <a:prstGeom prst="rect">
            <a:avLst/>
          </a:prstGeom>
          <a:noFill/>
          <a:ln w="9525">
            <a:noFill/>
            <a:miter lim="800000"/>
            <a:headEnd/>
            <a:tailEnd/>
          </a:ln>
        </p:spPr>
        <p:txBody>
          <a:bodyPr wrap="square">
            <a:spAutoFit/>
          </a:bodyPr>
          <a:lstStyle/>
          <a:p>
            <a:pPr>
              <a:lnSpc>
                <a:spcPts val="2000"/>
              </a:lnSpc>
            </a:pPr>
            <a:r>
              <a:rPr lang="ja-JP" altLang="en-US" sz="1300" b="1" dirty="0">
                <a:solidFill>
                  <a:srgbClr val="CC0000"/>
                </a:solidFill>
                <a:latin typeface="メイリオ" pitchFamily="50" charset="-128"/>
                <a:ea typeface="メイリオ" pitchFamily="50" charset="-128"/>
                <a:cs typeface="メイリオ" pitchFamily="50" charset="-128"/>
              </a:rPr>
              <a:t>◆応援団体紹介③　～事業支援・融資～</a:t>
            </a:r>
            <a:endParaRPr lang="en-US" altLang="ja-JP" sz="1300" b="1" dirty="0">
              <a:solidFill>
                <a:srgbClr val="CC0000"/>
              </a:solidFill>
              <a:latin typeface="メイリオ" pitchFamily="50" charset="-128"/>
              <a:ea typeface="メイリオ" pitchFamily="50" charset="-128"/>
              <a:cs typeface="メイリオ" pitchFamily="50" charset="-128"/>
            </a:endParaRPr>
          </a:p>
        </p:txBody>
      </p:sp>
      <p:sp>
        <p:nvSpPr>
          <p:cNvPr id="7" name="テキスト ボックス 54">
            <a:extLst>
              <a:ext uri="{FF2B5EF4-FFF2-40B4-BE49-F238E27FC236}">
                <a16:creationId xmlns:a16="http://schemas.microsoft.com/office/drawing/2014/main" id="{382CC985-37A1-4221-84B0-7EF415A05D22}"/>
              </a:ext>
            </a:extLst>
          </p:cNvPr>
          <p:cNvSpPr txBox="1">
            <a:spLocks noChangeArrowheads="1"/>
          </p:cNvSpPr>
          <p:nvPr/>
        </p:nvSpPr>
        <p:spPr bwMode="auto">
          <a:xfrm>
            <a:off x="249843" y="570883"/>
            <a:ext cx="4112085" cy="334707"/>
          </a:xfrm>
          <a:prstGeom prst="rect">
            <a:avLst/>
          </a:prstGeom>
          <a:noFill/>
          <a:ln w="9525">
            <a:noFill/>
            <a:miter lim="800000"/>
            <a:headEnd/>
            <a:tailEnd/>
          </a:ln>
        </p:spPr>
        <p:txBody>
          <a:bodyPr wrap="square">
            <a:spAutoFit/>
          </a:bodyPr>
          <a:lstStyle/>
          <a:p>
            <a:pPr>
              <a:lnSpc>
                <a:spcPts val="2000"/>
              </a:lnSpc>
            </a:pPr>
            <a:r>
              <a:rPr lang="ja-JP" altLang="en-US" sz="1300" b="1" dirty="0">
                <a:latin typeface="メイリオ" pitchFamily="50" charset="-128"/>
                <a:ea typeface="メイリオ" pitchFamily="50" charset="-128"/>
                <a:cs typeface="メイリオ" pitchFamily="50" charset="-128"/>
              </a:rPr>
              <a:t>　篠崎 研一</a:t>
            </a:r>
            <a:r>
              <a:rPr lang="ja-JP" altLang="en-US" sz="1000" b="1" dirty="0">
                <a:latin typeface="メイリオ" pitchFamily="50" charset="-128"/>
                <a:ea typeface="メイリオ" pitchFamily="50" charset="-128"/>
                <a:cs typeface="メイリオ" pitchFamily="50" charset="-128"/>
              </a:rPr>
              <a:t>（しのざき けんいち）</a:t>
            </a:r>
            <a:r>
              <a:rPr lang="ja-JP" altLang="en-US" sz="1300" b="1" dirty="0">
                <a:latin typeface="メイリオ" pitchFamily="50" charset="-128"/>
                <a:ea typeface="メイリオ" pitchFamily="50" charset="-128"/>
                <a:cs typeface="メイリオ" pitchFamily="50" charset="-128"/>
              </a:rPr>
              <a:t>氏：</a:t>
            </a:r>
            <a:r>
              <a:rPr lang="ja-JP" altLang="en-US" sz="1200" b="1" dirty="0">
                <a:latin typeface="メイリオ" pitchFamily="50" charset="-128"/>
                <a:ea typeface="メイリオ" pitchFamily="50" charset="-128"/>
                <a:cs typeface="メイリオ" pitchFamily="50" charset="-128"/>
              </a:rPr>
              <a:t>第一勧業信用組合</a:t>
            </a:r>
            <a:endParaRPr lang="en-US" altLang="ja-JP" sz="1200" b="1" dirty="0">
              <a:latin typeface="メイリオ" pitchFamily="50" charset="-128"/>
              <a:ea typeface="メイリオ" pitchFamily="50" charset="-128"/>
              <a:cs typeface="メイリオ" pitchFamily="50" charset="-128"/>
            </a:endParaRPr>
          </a:p>
        </p:txBody>
      </p:sp>
      <p:sp>
        <p:nvSpPr>
          <p:cNvPr id="8" name="テキスト ボックス 7">
            <a:extLst>
              <a:ext uri="{FF2B5EF4-FFF2-40B4-BE49-F238E27FC236}">
                <a16:creationId xmlns:a16="http://schemas.microsoft.com/office/drawing/2014/main" id="{096C5107-40F7-4C3F-BF13-5C898918F027}"/>
              </a:ext>
            </a:extLst>
          </p:cNvPr>
          <p:cNvSpPr txBox="1">
            <a:spLocks noChangeArrowheads="1"/>
          </p:cNvSpPr>
          <p:nvPr/>
        </p:nvSpPr>
        <p:spPr bwMode="auto">
          <a:xfrm>
            <a:off x="282200" y="821342"/>
            <a:ext cx="5638885" cy="3046988"/>
          </a:xfrm>
          <a:prstGeom prst="rect">
            <a:avLst/>
          </a:prstGeom>
          <a:noFill/>
          <a:ln w="9525">
            <a:noFill/>
            <a:prstDash val="dash"/>
            <a:miter lim="800000"/>
            <a:headEnd/>
            <a:tailEnd/>
          </a:ln>
        </p:spPr>
        <p:txBody>
          <a:bodyPr wrap="square">
            <a:spAutoFit/>
          </a:bodyPr>
          <a:lstStyle/>
          <a:p>
            <a:pPr algn="just"/>
            <a:r>
              <a:rPr lang="ja-JP" altLang="en-US" sz="1200" dirty="0">
                <a:latin typeface="メイリオ" panose="020B0604030504040204" pitchFamily="50" charset="-128"/>
                <a:ea typeface="メイリオ" panose="020B0604030504040204" pitchFamily="50" charset="-128"/>
              </a:rPr>
              <a:t>　</a:t>
            </a:r>
            <a:r>
              <a:rPr lang="ja-JP" altLang="ja-JP" sz="1200" dirty="0">
                <a:latin typeface="メイリオ" panose="020B0604030504040204" pitchFamily="50" charset="-128"/>
                <a:ea typeface="メイリオ" panose="020B0604030504040204" pitchFamily="50" charset="-128"/>
              </a:rPr>
              <a:t>第一勧業信用組合は、</a:t>
            </a:r>
            <a:r>
              <a:rPr lang="ja-JP" altLang="en-US"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地域とのふれあいを大切に</a:t>
            </a:r>
            <a:r>
              <a:rPr lang="ja-JP" altLang="en-US"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を経営理念に、地域社会の発展</a:t>
            </a:r>
            <a:r>
              <a:rPr lang="ja-JP" altLang="en-US" sz="1200" dirty="0">
                <a:latin typeface="メイリオ" panose="020B0604030504040204" pitchFamily="50" charset="-128"/>
                <a:ea typeface="メイリオ" panose="020B0604030504040204" pitchFamily="50" charset="-128"/>
              </a:rPr>
              <a:t>に貢献することを目指して事業を展開しています。その一環としてのソーシャルビジネス支援態勢は以下の４点です。</a:t>
            </a:r>
            <a:endParaRPr lang="en-US" altLang="ja-JP" sz="1200" dirty="0">
              <a:latin typeface="メイリオ" panose="020B0604030504040204" pitchFamily="50" charset="-128"/>
              <a:ea typeface="メイリオ" panose="020B0604030504040204" pitchFamily="50" charset="-128"/>
            </a:endParaRPr>
          </a:p>
          <a:p>
            <a:pPr algn="just"/>
            <a:r>
              <a:rPr lang="ja-JP" altLang="en-US" sz="1200" dirty="0">
                <a:latin typeface="メイリオ" panose="020B0604030504040204" pitchFamily="50" charset="-128"/>
                <a:ea typeface="メイリオ" panose="020B0604030504040204" pitchFamily="50" charset="-128"/>
              </a:rPr>
              <a:t>①資金調達の相談（特に融資）</a:t>
            </a:r>
            <a:endParaRPr lang="en-US" altLang="ja-JP" sz="1200" dirty="0">
              <a:latin typeface="メイリオ" panose="020B0604030504040204" pitchFamily="50" charset="-128"/>
              <a:ea typeface="メイリオ" panose="020B0604030504040204" pitchFamily="50" charset="-128"/>
            </a:endParaRPr>
          </a:p>
          <a:p>
            <a:pPr algn="just"/>
            <a:r>
              <a:rPr lang="ja-JP" altLang="en-US" sz="1200" dirty="0">
                <a:latin typeface="メイリオ" panose="020B0604030504040204" pitchFamily="50" charset="-128"/>
                <a:ea typeface="メイリオ" panose="020B0604030504040204" pitchFamily="50" charset="-128"/>
              </a:rPr>
              <a:t>　</a:t>
            </a:r>
            <a:r>
              <a:rPr lang="ja-JP" altLang="ja-JP" sz="1200" dirty="0">
                <a:latin typeface="メイリオ" panose="020B0604030504040204" pitchFamily="50" charset="-128"/>
                <a:ea typeface="メイリオ" panose="020B0604030504040204" pitchFamily="50" charset="-128"/>
              </a:rPr>
              <a:t>新規事業の運転資金や設備資金、また助成金の入金までのつなぎ資金</a:t>
            </a:r>
            <a:r>
              <a:rPr lang="ja-JP" altLang="en-US" sz="1200" dirty="0">
                <a:latin typeface="メイリオ" panose="020B0604030504040204" pitchFamily="50" charset="-128"/>
                <a:ea typeface="メイリオ" panose="020B0604030504040204" pitchFamily="50" charset="-128"/>
              </a:rPr>
              <a:t>等に対</a:t>
            </a:r>
            <a:endParaRPr lang="en-US" altLang="ja-JP" sz="1200" dirty="0">
              <a:latin typeface="メイリオ" panose="020B0604030504040204" pitchFamily="50" charset="-128"/>
              <a:ea typeface="メイリオ" panose="020B0604030504040204" pitchFamily="50" charset="-128"/>
            </a:endParaRPr>
          </a:p>
          <a:p>
            <a:pPr algn="just"/>
            <a:r>
              <a:rPr lang="ja-JP" altLang="en-US" sz="1200" dirty="0">
                <a:latin typeface="メイリオ" panose="020B0604030504040204" pitchFamily="50" charset="-128"/>
                <a:ea typeface="メイリオ" panose="020B0604030504040204" pitchFamily="50" charset="-128"/>
              </a:rPr>
              <a:t>　する融資や地域で</a:t>
            </a:r>
            <a:r>
              <a:rPr lang="en-US" altLang="ja-JP" sz="1200" dirty="0">
                <a:latin typeface="メイリオ" panose="020B0604030504040204" pitchFamily="50" charset="-128"/>
                <a:ea typeface="メイリオ" panose="020B0604030504040204" pitchFamily="50" charset="-128"/>
              </a:rPr>
              <a:t>SDG</a:t>
            </a:r>
            <a:r>
              <a:rPr lang="ja-JP" altLang="en-US" sz="1200" dirty="0">
                <a:latin typeface="メイリオ" panose="020B0604030504040204" pitchFamily="50" charset="-128"/>
                <a:ea typeface="メイリオ" panose="020B0604030504040204" pitchFamily="50" charset="-128"/>
              </a:rPr>
              <a:t>ｓ目標に寄与する事業に対しても融資も行っています。</a:t>
            </a:r>
            <a:endParaRPr lang="en-US" altLang="ja-JP" sz="1200" dirty="0">
              <a:latin typeface="メイリオ" panose="020B0604030504040204" pitchFamily="50" charset="-128"/>
              <a:ea typeface="メイリオ" panose="020B0604030504040204" pitchFamily="50" charset="-128"/>
            </a:endParaRPr>
          </a:p>
          <a:p>
            <a:pPr algn="just"/>
            <a:r>
              <a:rPr lang="ja-JP" altLang="en-US" sz="1200" dirty="0">
                <a:latin typeface="メイリオ" panose="020B0604030504040204" pitchFamily="50" charset="-128"/>
                <a:ea typeface="メイリオ" panose="020B0604030504040204" pitchFamily="50" charset="-128"/>
              </a:rPr>
              <a:t>②</a:t>
            </a:r>
            <a:r>
              <a:rPr lang="ja-JP" altLang="ja-JP" sz="1200" dirty="0">
                <a:latin typeface="メイリオ" panose="020B0604030504040204" pitchFamily="50" charset="-128"/>
                <a:ea typeface="メイリオ" panose="020B0604030504040204" pitchFamily="50" charset="-128"/>
              </a:rPr>
              <a:t>専門家・協力者の紹介</a:t>
            </a:r>
          </a:p>
          <a:p>
            <a:pPr algn="just"/>
            <a:r>
              <a:rPr lang="ja-JP" altLang="en-US" sz="1200" dirty="0">
                <a:latin typeface="メイリオ" panose="020B0604030504040204" pitchFamily="50" charset="-128"/>
                <a:ea typeface="メイリオ" panose="020B0604030504040204" pitchFamily="50" charset="-128"/>
              </a:rPr>
              <a:t>　</a:t>
            </a:r>
            <a:r>
              <a:rPr lang="ja-JP" altLang="ja-JP" sz="1200" dirty="0">
                <a:latin typeface="メイリオ" panose="020B0604030504040204" pitchFamily="50" charset="-128"/>
                <a:ea typeface="メイリオ" panose="020B0604030504040204" pitchFamily="50" charset="-128"/>
              </a:rPr>
              <a:t>士業団体</a:t>
            </a:r>
            <a:r>
              <a:rPr lang="ja-JP" altLang="en-US" sz="1200" dirty="0">
                <a:latin typeface="メイリオ" panose="020B0604030504040204" pitchFamily="50" charset="-128"/>
                <a:ea typeface="メイリオ" panose="020B0604030504040204" pitchFamily="50" charset="-128"/>
              </a:rPr>
              <a:t>、寄付関連、ファンドレイジング関連団体との繋がりを持っており、</a:t>
            </a:r>
            <a:endParaRPr lang="en-US" altLang="ja-JP" sz="1200" dirty="0">
              <a:latin typeface="メイリオ" panose="020B0604030504040204" pitchFamily="50" charset="-128"/>
              <a:ea typeface="メイリオ" panose="020B0604030504040204" pitchFamily="50" charset="-128"/>
            </a:endParaRPr>
          </a:p>
          <a:p>
            <a:pPr algn="just"/>
            <a:r>
              <a:rPr lang="ja-JP" altLang="en-US" sz="1200" dirty="0">
                <a:latin typeface="メイリオ" panose="020B0604030504040204" pitchFamily="50" charset="-128"/>
                <a:ea typeface="メイリオ" panose="020B0604030504040204" pitchFamily="50" charset="-128"/>
              </a:rPr>
              <a:t>　お客様に対して</a:t>
            </a:r>
            <a:r>
              <a:rPr lang="ja-JP" altLang="ja-JP" sz="1200" dirty="0">
                <a:latin typeface="メイリオ" panose="020B0604030504040204" pitchFamily="50" charset="-128"/>
                <a:ea typeface="メイリオ" panose="020B0604030504040204" pitchFamily="50" charset="-128"/>
              </a:rPr>
              <a:t>必要な協力者を紹介します。</a:t>
            </a:r>
            <a:r>
              <a:rPr lang="ja-JP" altLang="en-US" sz="1200" dirty="0">
                <a:latin typeface="メイリオ" panose="020B0604030504040204" pitchFamily="50" charset="-128"/>
                <a:ea typeface="メイリオ" panose="020B0604030504040204" pitchFamily="50" charset="-128"/>
              </a:rPr>
              <a:t>また、地域の壁をなくすべく全</a:t>
            </a:r>
            <a:endParaRPr lang="en-US" altLang="ja-JP" sz="1200" dirty="0">
              <a:latin typeface="メイリオ" panose="020B0604030504040204" pitchFamily="50" charset="-128"/>
              <a:ea typeface="メイリオ" panose="020B0604030504040204" pitchFamily="50" charset="-128"/>
            </a:endParaRPr>
          </a:p>
          <a:p>
            <a:pPr algn="just"/>
            <a:r>
              <a:rPr lang="ja-JP" altLang="en-US" sz="1200" dirty="0">
                <a:latin typeface="メイリオ" panose="020B0604030504040204" pitchFamily="50" charset="-128"/>
                <a:ea typeface="メイリオ" panose="020B0604030504040204" pitchFamily="50" charset="-128"/>
              </a:rPr>
              <a:t>　国各地の機関</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金融機関・行政</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と連携しています。</a:t>
            </a:r>
            <a:endParaRPr lang="en-US" altLang="ja-JP" sz="1200" dirty="0">
              <a:latin typeface="メイリオ" panose="020B0604030504040204" pitchFamily="50" charset="-128"/>
              <a:ea typeface="メイリオ" panose="020B0604030504040204" pitchFamily="50" charset="-128"/>
            </a:endParaRPr>
          </a:p>
          <a:p>
            <a:pPr algn="just"/>
            <a:r>
              <a:rPr lang="ja-JP" altLang="en-US" sz="1200" dirty="0">
                <a:latin typeface="メイリオ" panose="020B0604030504040204" pitchFamily="50" charset="-128"/>
                <a:ea typeface="メイリオ" panose="020B0604030504040204" pitchFamily="50" charset="-128"/>
              </a:rPr>
              <a:t>③</a:t>
            </a:r>
            <a:r>
              <a:rPr lang="ja-JP" altLang="ja-JP" sz="1200" dirty="0">
                <a:latin typeface="メイリオ" panose="020B0604030504040204" pitchFamily="50" charset="-128"/>
                <a:ea typeface="メイリオ" panose="020B0604030504040204" pitchFamily="50" charset="-128"/>
              </a:rPr>
              <a:t>イベント・セミナー等の開催</a:t>
            </a:r>
          </a:p>
          <a:p>
            <a:pPr algn="just"/>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ヶ月間集中的に支援を行う“東京ソーシャル</a:t>
            </a:r>
            <a:r>
              <a:rPr lang="ja-JP" altLang="ja-JP" sz="1200" dirty="0">
                <a:latin typeface="メイリオ" panose="020B0604030504040204" pitchFamily="50" charset="-128"/>
                <a:ea typeface="メイリオ" panose="020B0604030504040204" pitchFamily="50" charset="-128"/>
              </a:rPr>
              <a:t>ビジネス・アクセラレータープ</a:t>
            </a:r>
            <a:endParaRPr lang="en-US" altLang="ja-JP" sz="1200" dirty="0">
              <a:latin typeface="メイリオ" panose="020B0604030504040204" pitchFamily="50" charset="-128"/>
              <a:ea typeface="メイリオ" panose="020B0604030504040204" pitchFamily="50" charset="-128"/>
            </a:endParaRPr>
          </a:p>
          <a:p>
            <a:pPr algn="just"/>
            <a:r>
              <a:rPr lang="ja-JP" altLang="en-US" sz="1200" dirty="0">
                <a:latin typeface="メイリオ" panose="020B0604030504040204" pitchFamily="50" charset="-128"/>
                <a:ea typeface="メイリオ" panose="020B0604030504040204" pitchFamily="50" charset="-128"/>
              </a:rPr>
              <a:t>　</a:t>
            </a:r>
            <a:r>
              <a:rPr lang="ja-JP" altLang="ja-JP" sz="1200" dirty="0">
                <a:latin typeface="メイリオ" panose="020B0604030504040204" pitchFamily="50" charset="-128"/>
                <a:ea typeface="メイリオ" panose="020B0604030504040204" pitchFamily="50" charset="-128"/>
              </a:rPr>
              <a:t>ログラム</a:t>
            </a:r>
            <a:r>
              <a:rPr lang="ja-JP" altLang="en-US" sz="1200" dirty="0">
                <a:latin typeface="メイリオ" panose="020B0604030504040204" pitchFamily="50" charset="-128"/>
                <a:ea typeface="メイリオ" panose="020B0604030504040204" pitchFamily="50" charset="-128"/>
              </a:rPr>
              <a:t>”を実施しています。</a:t>
            </a:r>
            <a:endParaRPr lang="en-US" altLang="ja-JP" sz="1200" dirty="0">
              <a:latin typeface="メイリオ" panose="020B0604030504040204" pitchFamily="50" charset="-128"/>
              <a:ea typeface="メイリオ" panose="020B0604030504040204" pitchFamily="50" charset="-128"/>
            </a:endParaRPr>
          </a:p>
          <a:p>
            <a:pPr algn="just"/>
            <a:r>
              <a:rPr lang="ja-JP" altLang="en-US" sz="1200" dirty="0">
                <a:latin typeface="メイリオ" panose="020B0604030504040204" pitchFamily="50" charset="-128"/>
                <a:ea typeface="メイリオ" panose="020B0604030504040204" pitchFamily="50" charset="-128"/>
              </a:rPr>
              <a:t>④</a:t>
            </a:r>
            <a:r>
              <a:rPr lang="ja-JP" altLang="ja-JP" sz="1200" dirty="0">
                <a:latin typeface="メイリオ" panose="020B0604030504040204" pitchFamily="50" charset="-128"/>
                <a:ea typeface="メイリオ" panose="020B0604030504040204" pitchFamily="50" charset="-128"/>
              </a:rPr>
              <a:t>伴走支援</a:t>
            </a:r>
          </a:p>
          <a:p>
            <a:pPr algn="just"/>
            <a:r>
              <a:rPr lang="ja-JP" altLang="en-US" sz="1200" dirty="0">
                <a:latin typeface="メイリオ" panose="020B0604030504040204" pitchFamily="50" charset="-128"/>
                <a:ea typeface="メイリオ" panose="020B0604030504040204" pitchFamily="50" charset="-128"/>
              </a:rPr>
              <a:t>　それぞれの団体が取り組む課題に対して、支援者の紹介、</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発信面のサポート、</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セミナーの開催等必要な支援を行っています。</a:t>
            </a:r>
            <a:r>
              <a:rPr lang="ja-JP" altLang="en-US"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p:txBody>
      </p:sp>
      <p:sp>
        <p:nvSpPr>
          <p:cNvPr id="9" name="テキスト ボックス 54">
            <a:extLst>
              <a:ext uri="{FF2B5EF4-FFF2-40B4-BE49-F238E27FC236}">
                <a16:creationId xmlns:a16="http://schemas.microsoft.com/office/drawing/2014/main" id="{988D22E3-79DF-4C24-95F7-4D4454C1B749}"/>
              </a:ext>
            </a:extLst>
          </p:cNvPr>
          <p:cNvSpPr txBox="1">
            <a:spLocks noChangeArrowheads="1"/>
          </p:cNvSpPr>
          <p:nvPr/>
        </p:nvSpPr>
        <p:spPr bwMode="auto">
          <a:xfrm>
            <a:off x="313720" y="3777361"/>
            <a:ext cx="1760707" cy="334707"/>
          </a:xfrm>
          <a:prstGeom prst="rect">
            <a:avLst/>
          </a:prstGeom>
          <a:noFill/>
          <a:ln w="9525">
            <a:noFill/>
            <a:miter lim="800000"/>
            <a:headEnd/>
            <a:tailEnd/>
          </a:ln>
        </p:spPr>
        <p:txBody>
          <a:bodyPr wrap="square">
            <a:spAutoFit/>
          </a:bodyPr>
          <a:lstStyle/>
          <a:p>
            <a:pPr>
              <a:lnSpc>
                <a:spcPts val="2000"/>
              </a:lnSpc>
            </a:pPr>
            <a:r>
              <a:rPr lang="ja-JP" altLang="en-US" sz="1300" b="1" dirty="0">
                <a:solidFill>
                  <a:srgbClr val="CC0000"/>
                </a:solidFill>
                <a:latin typeface="メイリオ" pitchFamily="50" charset="-128"/>
                <a:ea typeface="メイリオ" pitchFamily="50" charset="-128"/>
                <a:cs typeface="メイリオ" pitchFamily="50" charset="-128"/>
              </a:rPr>
              <a:t>◆トークセッション</a:t>
            </a:r>
            <a:endParaRPr lang="en-US" altLang="ja-JP" sz="1300" b="1" dirty="0">
              <a:solidFill>
                <a:srgbClr val="CC0000"/>
              </a:solidFill>
              <a:latin typeface="メイリオ" pitchFamily="50" charset="-128"/>
              <a:ea typeface="メイリオ" pitchFamily="50" charset="-128"/>
              <a:cs typeface="メイリオ" pitchFamily="50" charset="-128"/>
            </a:endParaRPr>
          </a:p>
        </p:txBody>
      </p:sp>
      <p:sp>
        <p:nvSpPr>
          <p:cNvPr id="10" name="テキスト ボックス 7">
            <a:extLst>
              <a:ext uri="{FF2B5EF4-FFF2-40B4-BE49-F238E27FC236}">
                <a16:creationId xmlns:a16="http://schemas.microsoft.com/office/drawing/2014/main" id="{8839338B-6F3D-4216-8F18-511CD0DDC687}"/>
              </a:ext>
            </a:extLst>
          </p:cNvPr>
          <p:cNvSpPr txBox="1">
            <a:spLocks noChangeArrowheads="1"/>
          </p:cNvSpPr>
          <p:nvPr/>
        </p:nvSpPr>
        <p:spPr bwMode="auto">
          <a:xfrm>
            <a:off x="307034" y="4021784"/>
            <a:ext cx="7122466" cy="4262705"/>
          </a:xfrm>
          <a:prstGeom prst="rect">
            <a:avLst/>
          </a:prstGeom>
          <a:noFill/>
          <a:ln w="9525">
            <a:noFill/>
            <a:prstDash val="dash"/>
            <a:miter lim="800000"/>
            <a:headEnd/>
            <a:tailEnd/>
          </a:ln>
        </p:spPr>
        <p:txBody>
          <a:bodyPr wrap="square">
            <a:spAutoFit/>
          </a:bodyPr>
          <a:lstStyle/>
          <a:p>
            <a:r>
              <a:rPr lang="en-US" altLang="ja-JP" sz="1200" b="1" dirty="0">
                <a:latin typeface="メイリオ" panose="020B0604030504040204" pitchFamily="50" charset="-128"/>
                <a:ea typeface="メイリオ" panose="020B0604030504040204" pitchFamily="50" charset="-128"/>
              </a:rPr>
              <a:t>Q1</a:t>
            </a:r>
            <a:r>
              <a:rPr lang="ja-JP" altLang="en-US" sz="1200" b="1" dirty="0">
                <a:latin typeface="メイリオ" panose="020B0604030504040204" pitchFamily="50" charset="-128"/>
                <a:ea typeface="メイリオ" panose="020B0604030504040204" pitchFamily="50" charset="-128"/>
              </a:rPr>
              <a:t>：</a:t>
            </a:r>
            <a:r>
              <a:rPr lang="en-US" altLang="ja-JP" sz="1200" b="1" dirty="0">
                <a:latin typeface="メイリオ" panose="020B0604030504040204" pitchFamily="50" charset="-128"/>
                <a:ea typeface="メイリオ" panose="020B0604030504040204" pitchFamily="50" charset="-128"/>
              </a:rPr>
              <a:t>BLP-Network</a:t>
            </a:r>
            <a:r>
              <a:rPr lang="ja-JP" altLang="en-US" sz="1200" b="1" dirty="0">
                <a:latin typeface="メイリオ" panose="020B0604030504040204" pitchFamily="50" charset="-128"/>
                <a:ea typeface="メイリオ" panose="020B0604030504040204" pitchFamily="50" charset="-128"/>
              </a:rPr>
              <a:t>に相談する際、費用等の要件はありますか？</a:t>
            </a:r>
          </a:p>
          <a:p>
            <a:endParaRPr lang="en-US" altLang="ja-JP" sz="3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鬼澤氏：要件はあまり細かく決めていませんが、支援の条件は社会課題に取り組んでいることを重視しています。そのため、団体の法人格の有無は問わず、任意団体の相談も受け付けています。内容については刑事告訴以外であれば基本的に対応しておりますが、相談を引き受けるかはその案件に対応できるメンバーがいるかによります。また費用については有償、無償の基準は決めていません。これまで団体の設立に関する相談が多く、費用負担するかどうかは団体自身で判断していただいています。</a:t>
            </a:r>
          </a:p>
          <a:p>
            <a:endParaRPr lang="ja-JP" altLang="en-US" sz="500" dirty="0">
              <a:latin typeface="メイリオ" panose="020B0604030504040204" pitchFamily="50" charset="-128"/>
              <a:ea typeface="メイリオ" panose="020B0604030504040204" pitchFamily="50" charset="-128"/>
            </a:endParaRPr>
          </a:p>
          <a:p>
            <a:r>
              <a:rPr lang="en-US" altLang="ja-JP" sz="1200" b="1" dirty="0">
                <a:latin typeface="メイリオ" panose="020B0604030504040204" pitchFamily="50" charset="-128"/>
                <a:ea typeface="メイリオ" panose="020B0604030504040204" pitchFamily="50" charset="-128"/>
              </a:rPr>
              <a:t>Q2</a:t>
            </a:r>
            <a:r>
              <a:rPr lang="ja-JP" altLang="en-US" sz="1200" b="1" dirty="0">
                <a:latin typeface="メイリオ" panose="020B0604030504040204" pitchFamily="50" charset="-128"/>
                <a:ea typeface="メイリオ" panose="020B0604030504040204" pitchFamily="50" charset="-128"/>
              </a:rPr>
              <a:t>：クラウドファンディングを実行する際、ファンドレイザーに支援してもらったプロジェクトと</a:t>
            </a:r>
            <a:endParaRPr lang="en-US" altLang="ja-JP"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そうではないプロジェクトとでは、成功率は変わるのでしょうか？</a:t>
            </a:r>
          </a:p>
          <a:p>
            <a:endParaRPr lang="en-US" altLang="ja-JP" sz="3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徳永氏：ファンドレイザーがクラウドファンディングに携わると成功率は高くなります。ただファンドレイザーの役割についてよく勘違いされているのは、代理店のようにクラウドファンディングを代行していく役割だと思われがちです。ファンドレイザーは、団体のニーズに合わせたコンサルティング等を行うのがファンドレイザーの役割であり、クラウドファンディングは挑戦している団体が動かすのが本来のあり方です。</a:t>
            </a:r>
            <a:endParaRPr lang="en-US" altLang="ja-JP" sz="1200" dirty="0">
              <a:latin typeface="メイリオ" panose="020B0604030504040204" pitchFamily="50" charset="-128"/>
              <a:ea typeface="メイリオ" panose="020B0604030504040204" pitchFamily="50" charset="-128"/>
            </a:endParaRPr>
          </a:p>
          <a:p>
            <a:endParaRPr lang="en-US" altLang="ja-JP" sz="500" dirty="0">
              <a:latin typeface="メイリオ" panose="020B0604030504040204" pitchFamily="50" charset="-128"/>
              <a:ea typeface="メイリオ" panose="020B0604030504040204" pitchFamily="50" charset="-128"/>
            </a:endParaRPr>
          </a:p>
          <a:p>
            <a:pPr algn="just"/>
            <a:r>
              <a:rPr lang="en-US" altLang="ja-JP" sz="1200" b="1" dirty="0">
                <a:latin typeface="メイリオ" panose="020B0604030504040204" pitchFamily="50" charset="-128"/>
                <a:ea typeface="メイリオ" panose="020B0604030504040204" pitchFamily="50" charset="-128"/>
              </a:rPr>
              <a:t>Q3</a:t>
            </a:r>
            <a:r>
              <a:rPr lang="ja-JP" altLang="en-US" sz="1200" b="1" dirty="0">
                <a:latin typeface="メイリオ" panose="020B0604030504040204" pitchFamily="50" charset="-128"/>
                <a:ea typeface="メイリオ" panose="020B0604030504040204" pitchFamily="50" charset="-128"/>
              </a:rPr>
              <a:t>：普段から少額でも融資を受けておいた方が、額が大きい際も信用組合からのサポートが受けや</a:t>
            </a:r>
            <a:endParaRPr lang="en-US" altLang="ja-JP"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すくなるのでしょうか？</a:t>
            </a:r>
            <a:endParaRPr lang="en-US" altLang="ja-JP" sz="1200" b="1" dirty="0">
              <a:latin typeface="メイリオ" panose="020B0604030504040204" pitchFamily="50" charset="-128"/>
              <a:ea typeface="メイリオ" panose="020B0604030504040204" pitchFamily="50" charset="-128"/>
            </a:endParaRPr>
          </a:p>
          <a:p>
            <a:endParaRPr lang="en-US" altLang="ja-JP" sz="3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篠崎氏：融資でなくとも日頃からつながりがあると、団体の状況がわかるのでサポートしやすくなります。資金が必要になる、事業を拡大するなど、動きのあるタイミングを事前に伝えていただけると、その段階でのアドバイスができますが、情報が何もないと対応が難しくなります。信用組合とつながりのある人や、</a:t>
            </a:r>
            <a:r>
              <a:rPr lang="en-US" altLang="ja-JP" sz="1200" dirty="0">
                <a:latin typeface="メイリオ" panose="020B0604030504040204" pitchFamily="50" charset="-128"/>
                <a:ea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rPr>
              <a:t>を支援する団体から紹介してもらうなどの例もよくありますので、まずは身近なところから相談をしてみて下さい。</a:t>
            </a:r>
            <a:endParaRPr lang="ja-JP" altLang="en-US" sz="1200" b="1"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p:txBody>
      </p:sp>
      <p:grpSp>
        <p:nvGrpSpPr>
          <p:cNvPr id="11" name="グループ化 10">
            <a:extLst>
              <a:ext uri="{FF2B5EF4-FFF2-40B4-BE49-F238E27FC236}">
                <a16:creationId xmlns:a16="http://schemas.microsoft.com/office/drawing/2014/main" id="{F52E65D0-85DC-42B8-87C6-539EFE569250}"/>
              </a:ext>
            </a:extLst>
          </p:cNvPr>
          <p:cNvGrpSpPr/>
          <p:nvPr/>
        </p:nvGrpSpPr>
        <p:grpSpPr>
          <a:xfrm>
            <a:off x="307034" y="8202402"/>
            <a:ext cx="7037420" cy="2307975"/>
            <a:chOff x="343797" y="7691500"/>
            <a:chExt cx="7085232" cy="2307975"/>
          </a:xfrm>
        </p:grpSpPr>
        <p:grpSp>
          <p:nvGrpSpPr>
            <p:cNvPr id="12" name="グループ化 11">
              <a:extLst>
                <a:ext uri="{FF2B5EF4-FFF2-40B4-BE49-F238E27FC236}">
                  <a16:creationId xmlns:a16="http://schemas.microsoft.com/office/drawing/2014/main" id="{63010569-B514-4CBE-9693-6421F25E3729}"/>
                </a:ext>
              </a:extLst>
            </p:cNvPr>
            <p:cNvGrpSpPr/>
            <p:nvPr/>
          </p:nvGrpSpPr>
          <p:grpSpPr>
            <a:xfrm>
              <a:off x="343797" y="7727965"/>
              <a:ext cx="7048063" cy="2271510"/>
              <a:chOff x="387977" y="7653487"/>
              <a:chExt cx="7048063" cy="2271510"/>
            </a:xfrm>
          </p:grpSpPr>
          <p:sp>
            <p:nvSpPr>
              <p:cNvPr id="15" name="正方形/長方形 14">
                <a:extLst>
                  <a:ext uri="{FF2B5EF4-FFF2-40B4-BE49-F238E27FC236}">
                    <a16:creationId xmlns:a16="http://schemas.microsoft.com/office/drawing/2014/main" id="{E3935043-C12F-4D0C-8E8C-3ECFA0031792}"/>
                  </a:ext>
                </a:extLst>
              </p:cNvPr>
              <p:cNvSpPr/>
              <p:nvPr/>
            </p:nvSpPr>
            <p:spPr>
              <a:xfrm>
                <a:off x="387977" y="7653487"/>
                <a:ext cx="7048063" cy="2232286"/>
              </a:xfrm>
              <a:prstGeom prst="rect">
                <a:avLst/>
              </a:prstGeom>
              <a:solidFill>
                <a:srgbClr val="E9EFF7"/>
              </a:solidFill>
              <a:ln w="38100">
                <a:solidFill>
                  <a:schemeClr val="accent1">
                    <a:lumMod val="50000"/>
                  </a:schemeClr>
                </a:solidFill>
              </a:ln>
            </p:spPr>
            <p:txBody>
              <a:bodyPr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solidFill>
                    <a:srgbClr val="FF0000"/>
                  </a:solidFill>
                  <a:effectLst>
                    <a:outerShdw blurRad="76200" dist="50800" dir="5400000" algn="tl" rotWithShape="0">
                      <a:srgbClr val="000000">
                        <a:alpha val="65000"/>
                      </a:srgbClr>
                    </a:outerShdw>
                  </a:effectLst>
                </a:endParaRPr>
              </a:p>
            </p:txBody>
          </p:sp>
          <p:sp>
            <p:nvSpPr>
              <p:cNvPr id="17" name="テキスト ボックス 16">
                <a:extLst>
                  <a:ext uri="{FF2B5EF4-FFF2-40B4-BE49-F238E27FC236}">
                    <a16:creationId xmlns:a16="http://schemas.microsoft.com/office/drawing/2014/main" id="{271DAE0C-3E5D-4D46-B335-09A8BCF86239}"/>
                  </a:ext>
                </a:extLst>
              </p:cNvPr>
              <p:cNvSpPr txBox="1"/>
              <p:nvPr/>
            </p:nvSpPr>
            <p:spPr>
              <a:xfrm>
                <a:off x="396606" y="8355337"/>
                <a:ext cx="6979370" cy="1569660"/>
              </a:xfrm>
              <a:prstGeom prst="rect">
                <a:avLst/>
              </a:prstGeom>
              <a:noFill/>
            </p:spPr>
            <p:txBody>
              <a:bodyPr wrap="square" rtlCol="0">
                <a:spAutoFit/>
              </a:bodyPr>
              <a:lstStyle/>
              <a:p>
                <a:pPr algn="just"/>
                <a:r>
                  <a:rPr lang="ja-JP" altLang="en-US" sz="1200" b="0" i="0" dirty="0">
                    <a:solidFill>
                      <a:srgbClr val="000000"/>
                    </a:solidFill>
                    <a:effectLst/>
                    <a:latin typeface="メイリオ" panose="020B0604030504040204" pitchFamily="50" charset="-128"/>
                    <a:ea typeface="メイリオ" panose="020B0604030504040204" pitchFamily="50" charset="-128"/>
                  </a:rPr>
                  <a:t>現在「登録団体」としてセンターをご利用いただいている団体の皆様、登録期間が令和</a:t>
                </a:r>
                <a:r>
                  <a:rPr lang="en-US" altLang="ja-JP" sz="1200" b="0" i="0" dirty="0">
                    <a:solidFill>
                      <a:srgbClr val="000000"/>
                    </a:solidFill>
                    <a:effectLst/>
                    <a:latin typeface="メイリオ" panose="020B0604030504040204" pitchFamily="50" charset="-128"/>
                    <a:ea typeface="メイリオ" panose="020B0604030504040204" pitchFamily="50" charset="-128"/>
                  </a:rPr>
                  <a:t>4</a:t>
                </a:r>
                <a:r>
                  <a:rPr lang="ja-JP" altLang="en-US" sz="1200" b="0" i="0" dirty="0">
                    <a:solidFill>
                      <a:srgbClr val="000000"/>
                    </a:solidFill>
                    <a:effectLst/>
                    <a:latin typeface="メイリオ" panose="020B0604030504040204" pitchFamily="50" charset="-128"/>
                    <a:ea typeface="メイリオ" panose="020B0604030504040204" pitchFamily="50" charset="-128"/>
                  </a:rPr>
                  <a:t>年</a:t>
                </a:r>
                <a:r>
                  <a:rPr lang="en-US" altLang="ja-JP" sz="1200" b="0" i="0" dirty="0">
                    <a:solidFill>
                      <a:srgbClr val="000000"/>
                    </a:solidFill>
                    <a:effectLst/>
                    <a:latin typeface="メイリオ" panose="020B0604030504040204" pitchFamily="50" charset="-128"/>
                    <a:ea typeface="メイリオ" panose="020B0604030504040204" pitchFamily="50" charset="-128"/>
                  </a:rPr>
                  <a:t>3</a:t>
                </a:r>
                <a:r>
                  <a:rPr lang="ja-JP" altLang="en-US" sz="1200" b="0" i="0" dirty="0">
                    <a:solidFill>
                      <a:srgbClr val="000000"/>
                    </a:solidFill>
                    <a:effectLst/>
                    <a:latin typeface="メイリオ" panose="020B0604030504040204" pitchFamily="50" charset="-128"/>
                    <a:ea typeface="メイリオ" panose="020B0604030504040204" pitchFamily="50" charset="-128"/>
                  </a:rPr>
                  <a:t>月</a:t>
                </a:r>
                <a:r>
                  <a:rPr lang="en-US" altLang="ja-JP" sz="1200" b="0" i="0" dirty="0">
                    <a:solidFill>
                      <a:srgbClr val="000000"/>
                    </a:solidFill>
                    <a:effectLst/>
                    <a:latin typeface="メイリオ" panose="020B0604030504040204" pitchFamily="50" charset="-128"/>
                    <a:ea typeface="メイリオ" panose="020B0604030504040204" pitchFamily="50" charset="-128"/>
                  </a:rPr>
                  <a:t>31</a:t>
                </a:r>
                <a:r>
                  <a:rPr lang="ja-JP" altLang="en-US" sz="1200" b="0" i="0" dirty="0">
                    <a:solidFill>
                      <a:srgbClr val="000000"/>
                    </a:solidFill>
                    <a:effectLst/>
                    <a:latin typeface="メイリオ" panose="020B0604030504040204" pitchFamily="50" charset="-128"/>
                    <a:ea typeface="メイリオ" panose="020B0604030504040204" pitchFamily="50" charset="-128"/>
                  </a:rPr>
                  <a:t>日までとなっております。令和</a:t>
                </a:r>
                <a:r>
                  <a:rPr lang="en-US" altLang="ja-JP" sz="1200" b="0" i="0" dirty="0">
                    <a:solidFill>
                      <a:srgbClr val="000000"/>
                    </a:solidFill>
                    <a:effectLst/>
                    <a:latin typeface="メイリオ" panose="020B0604030504040204" pitchFamily="50" charset="-128"/>
                    <a:ea typeface="メイリオ" panose="020B0604030504040204" pitchFamily="50" charset="-128"/>
                  </a:rPr>
                  <a:t>4</a:t>
                </a:r>
                <a:r>
                  <a:rPr lang="ja-JP" altLang="en-US" sz="1200" b="0" i="0" dirty="0">
                    <a:solidFill>
                      <a:srgbClr val="000000"/>
                    </a:solidFill>
                    <a:effectLst/>
                    <a:latin typeface="メイリオ" panose="020B0604030504040204" pitchFamily="50" charset="-128"/>
                    <a:ea typeface="メイリオ" panose="020B0604030504040204" pitchFamily="50" charset="-128"/>
                  </a:rPr>
                  <a:t>年</a:t>
                </a:r>
                <a:r>
                  <a:rPr lang="en-US" altLang="ja-JP" sz="1200" b="0" i="0" dirty="0">
                    <a:solidFill>
                      <a:srgbClr val="000000"/>
                    </a:solidFill>
                    <a:effectLst/>
                    <a:latin typeface="メイリオ" panose="020B0604030504040204" pitchFamily="50" charset="-128"/>
                    <a:ea typeface="メイリオ" panose="020B0604030504040204" pitchFamily="50" charset="-128"/>
                  </a:rPr>
                  <a:t>4</a:t>
                </a:r>
                <a:r>
                  <a:rPr lang="ja-JP" altLang="en-US" sz="1200" b="0" i="0" dirty="0">
                    <a:solidFill>
                      <a:srgbClr val="000000"/>
                    </a:solidFill>
                    <a:effectLst/>
                    <a:latin typeface="メイリオ" panose="020B0604030504040204" pitchFamily="50" charset="-128"/>
                    <a:ea typeface="メイリオ" panose="020B0604030504040204" pitchFamily="50" charset="-128"/>
                  </a:rPr>
                  <a:t>月</a:t>
                </a:r>
                <a:r>
                  <a:rPr lang="en-US" altLang="ja-JP" sz="1200" b="0" i="0" dirty="0">
                    <a:solidFill>
                      <a:srgbClr val="000000"/>
                    </a:solidFill>
                    <a:effectLst/>
                    <a:latin typeface="メイリオ" panose="020B0604030504040204" pitchFamily="50" charset="-128"/>
                    <a:ea typeface="メイリオ" panose="020B0604030504040204" pitchFamily="50" charset="-128"/>
                  </a:rPr>
                  <a:t>1</a:t>
                </a:r>
                <a:r>
                  <a:rPr lang="ja-JP" altLang="en-US" sz="1200" b="0" i="0" dirty="0">
                    <a:solidFill>
                      <a:srgbClr val="000000"/>
                    </a:solidFill>
                    <a:effectLst/>
                    <a:latin typeface="メイリオ" panose="020B0604030504040204" pitchFamily="50" charset="-128"/>
                    <a:ea typeface="メイリオ" panose="020B0604030504040204" pitchFamily="50" charset="-128"/>
                  </a:rPr>
                  <a:t>日以降のご利用予約につきましては、団体登録更新を行う必要があります。更新後は令和</a:t>
                </a:r>
                <a:r>
                  <a:rPr lang="en-US" altLang="ja-JP" sz="1200" b="0" i="0" dirty="0">
                    <a:solidFill>
                      <a:srgbClr val="000000"/>
                    </a:solidFill>
                    <a:effectLst/>
                    <a:latin typeface="メイリオ" panose="020B0604030504040204" pitchFamily="50" charset="-128"/>
                    <a:ea typeface="メイリオ" panose="020B0604030504040204" pitchFamily="50" charset="-128"/>
                  </a:rPr>
                  <a:t>9</a:t>
                </a:r>
                <a:r>
                  <a:rPr lang="ja-JP" altLang="en-US" sz="1200" b="0" i="0" dirty="0">
                    <a:solidFill>
                      <a:srgbClr val="000000"/>
                    </a:solidFill>
                    <a:effectLst/>
                    <a:latin typeface="メイリオ" panose="020B0604030504040204" pitchFamily="50" charset="-128"/>
                    <a:ea typeface="メイリオ" panose="020B0604030504040204" pitchFamily="50" charset="-128"/>
                  </a:rPr>
                  <a:t>年</a:t>
                </a:r>
                <a:r>
                  <a:rPr lang="en-US" altLang="ja-JP" sz="1200" b="0" i="0" dirty="0">
                    <a:solidFill>
                      <a:srgbClr val="000000"/>
                    </a:solidFill>
                    <a:effectLst/>
                    <a:latin typeface="メイリオ" panose="020B0604030504040204" pitchFamily="50" charset="-128"/>
                    <a:ea typeface="メイリオ" panose="020B0604030504040204" pitchFamily="50" charset="-128"/>
                  </a:rPr>
                  <a:t>3</a:t>
                </a:r>
                <a:r>
                  <a:rPr lang="ja-JP" altLang="en-US" sz="1200" b="0" i="0" dirty="0">
                    <a:solidFill>
                      <a:srgbClr val="000000"/>
                    </a:solidFill>
                    <a:effectLst/>
                    <a:latin typeface="メイリオ" panose="020B0604030504040204" pitchFamily="50" charset="-128"/>
                    <a:ea typeface="メイリオ" panose="020B0604030504040204" pitchFamily="50" charset="-128"/>
                  </a:rPr>
                  <a:t>月</a:t>
                </a:r>
                <a:r>
                  <a:rPr lang="en-US" altLang="ja-JP" sz="1200" b="0" i="0" dirty="0">
                    <a:solidFill>
                      <a:srgbClr val="000000"/>
                    </a:solidFill>
                    <a:effectLst/>
                    <a:latin typeface="メイリオ" panose="020B0604030504040204" pitchFamily="50" charset="-128"/>
                    <a:ea typeface="メイリオ" panose="020B0604030504040204" pitchFamily="50" charset="-128"/>
                  </a:rPr>
                  <a:t>31</a:t>
                </a:r>
                <a:r>
                  <a:rPr lang="ja-JP" altLang="en-US" sz="1200" b="0" i="0" dirty="0">
                    <a:solidFill>
                      <a:srgbClr val="000000"/>
                    </a:solidFill>
                    <a:effectLst/>
                    <a:latin typeface="メイリオ" panose="020B0604030504040204" pitchFamily="50" charset="-128"/>
                    <a:ea typeface="メイリオ" panose="020B0604030504040204" pitchFamily="50" charset="-128"/>
                  </a:rPr>
                  <a:t>日まで期限が延長されます。</a:t>
                </a:r>
                <a:endParaRPr lang="en-US" altLang="ja-JP" sz="1200" b="0" i="0" dirty="0">
                  <a:solidFill>
                    <a:srgbClr val="000000"/>
                  </a:solidFill>
                  <a:effectLst/>
                  <a:latin typeface="メイリオ" panose="020B0604030504040204" pitchFamily="50" charset="-128"/>
                  <a:ea typeface="メイリオ" panose="020B0604030504040204" pitchFamily="50" charset="-128"/>
                </a:endParaRPr>
              </a:p>
              <a:p>
                <a:pPr algn="just"/>
                <a:r>
                  <a:rPr lang="ja-JP" altLang="en-US" sz="1200" b="0" i="0" dirty="0">
                    <a:solidFill>
                      <a:srgbClr val="000000"/>
                    </a:solidFill>
                    <a:effectLst/>
                    <a:latin typeface="メイリオ" panose="020B0604030504040204" pitchFamily="50" charset="-128"/>
                    <a:ea typeface="メイリオ" panose="020B0604030504040204" pitchFamily="50" charset="-128"/>
                  </a:rPr>
                  <a:t>更新</a:t>
                </a:r>
                <a:r>
                  <a:rPr lang="ja-JP" altLang="en-US" sz="1200" dirty="0">
                    <a:solidFill>
                      <a:srgbClr val="000000"/>
                    </a:solidFill>
                    <a:latin typeface="メイリオ" panose="020B0604030504040204" pitchFamily="50" charset="-128"/>
                    <a:ea typeface="メイリオ" panose="020B0604030504040204" pitchFamily="50" charset="-128"/>
                  </a:rPr>
                  <a:t>の手続き</a:t>
                </a:r>
                <a:r>
                  <a:rPr lang="ja-JP" altLang="en-US" sz="1200" b="0" i="0" dirty="0">
                    <a:solidFill>
                      <a:srgbClr val="000000"/>
                    </a:solidFill>
                    <a:effectLst/>
                    <a:latin typeface="メイリオ" panose="020B0604030504040204" pitchFamily="50" charset="-128"/>
                    <a:ea typeface="メイリオ" panose="020B0604030504040204" pitchFamily="50" charset="-128"/>
                  </a:rPr>
                  <a:t>をよろしくお願いいたします。</a:t>
                </a:r>
                <a:endParaRPr lang="en-US" altLang="ja-JP" sz="1200" b="0" i="0" dirty="0">
                  <a:solidFill>
                    <a:srgbClr val="000000"/>
                  </a:solidFill>
                  <a:effectLst/>
                  <a:latin typeface="メイリオ" panose="020B0604030504040204" pitchFamily="50" charset="-128"/>
                  <a:ea typeface="メイリオ" panose="020B0604030504040204" pitchFamily="50" charset="-128"/>
                </a:endParaRPr>
              </a:p>
              <a:p>
                <a:pPr algn="just"/>
                <a:r>
                  <a:rPr lang="ja-JP" altLang="en-US" sz="600" b="0" i="0" dirty="0">
                    <a:solidFill>
                      <a:srgbClr val="000000"/>
                    </a:solidFill>
                    <a:effectLst/>
                    <a:latin typeface="メイリオ" panose="020B0604030504040204" pitchFamily="50" charset="-128"/>
                    <a:ea typeface="メイリオ" panose="020B0604030504040204" pitchFamily="50" charset="-128"/>
                  </a:rPr>
                  <a:t>　</a:t>
                </a:r>
                <a:endParaRPr lang="en-US" altLang="ja-JP" sz="600" b="0" i="0" dirty="0">
                  <a:solidFill>
                    <a:srgbClr val="000000"/>
                  </a:solidFill>
                  <a:effectLst/>
                  <a:latin typeface="メイリオ" panose="020B0604030504040204" pitchFamily="50" charset="-128"/>
                  <a:ea typeface="メイリオ" panose="020B0604030504040204" pitchFamily="50" charset="-128"/>
                </a:endParaRPr>
              </a:p>
              <a:p>
                <a:pPr algn="just"/>
                <a:r>
                  <a:rPr lang="ja-JP" altLang="en-US" sz="1200" dirty="0">
                    <a:solidFill>
                      <a:srgbClr val="FF0000"/>
                    </a:solidFill>
                    <a:latin typeface="メイリオ" panose="020B0604030504040204" pitchFamily="50" charset="-128"/>
                    <a:ea typeface="メイリオ" panose="020B0604030504040204" pitchFamily="50" charset="-128"/>
                  </a:rPr>
                  <a:t>注：</a:t>
                </a:r>
                <a:r>
                  <a:rPr lang="ja-JP" altLang="en-US" sz="1200" dirty="0">
                    <a:latin typeface="メイリオ" panose="020B0604030504040204" pitchFamily="50" charset="-128"/>
                    <a:ea typeface="メイリオ" panose="020B0604030504040204" pitchFamily="50" charset="-128"/>
                  </a:rPr>
                  <a:t>更新をされませんと、令和</a:t>
                </a:r>
                <a:r>
                  <a:rPr lang="en-US" altLang="ja-JP" sz="1200" dirty="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日以降利用の</a:t>
                </a:r>
                <a:r>
                  <a:rPr lang="ja-JP" altLang="en-US" sz="1200" b="0" i="0" dirty="0">
                    <a:solidFill>
                      <a:srgbClr val="000000"/>
                    </a:solidFill>
                    <a:effectLst/>
                    <a:latin typeface="メイリオ" panose="020B0604030504040204" pitchFamily="50" charset="-128"/>
                    <a:ea typeface="メイリオ" panose="020B0604030504040204" pitchFamily="50" charset="-128"/>
                  </a:rPr>
                  <a:t>会議室等の優遇措置（ネットでの予約、施設利用料金の半額減免など）が無効となりますのでご注意ください。</a:t>
                </a:r>
                <a:endParaRPr lang="en-US" altLang="ja-JP" sz="1200" b="0" i="0" dirty="0">
                  <a:effectLst/>
                  <a:latin typeface="メイリオ" panose="020B0604030504040204" pitchFamily="50" charset="-128"/>
                  <a:ea typeface="メイリオ" panose="020B0604030504040204" pitchFamily="50" charset="-128"/>
                </a:endParaRPr>
              </a:p>
              <a:p>
                <a:pPr algn="just"/>
                <a:r>
                  <a:rPr lang="ja-JP" altLang="en-US" sz="600" dirty="0">
                    <a:solidFill>
                      <a:srgbClr val="000000"/>
                    </a:solidFill>
                    <a:latin typeface="メイリオ" panose="020B0604030504040204" pitchFamily="50" charset="-128"/>
                    <a:ea typeface="メイリオ" panose="020B0604030504040204" pitchFamily="50" charset="-128"/>
                  </a:rPr>
                  <a:t>　</a:t>
                </a:r>
                <a:endParaRPr lang="en-US" altLang="ja-JP" sz="600" dirty="0">
                  <a:solidFill>
                    <a:srgbClr val="000000"/>
                  </a:solidFill>
                  <a:latin typeface="メイリオ" panose="020B0604030504040204" pitchFamily="50" charset="-128"/>
                  <a:ea typeface="メイリオ" panose="020B0604030504040204" pitchFamily="50" charset="-128"/>
                </a:endParaRPr>
              </a:p>
              <a:p>
                <a:pPr algn="just"/>
                <a:r>
                  <a:rPr lang="ja-JP" altLang="en-US" sz="1200" dirty="0">
                    <a:solidFill>
                      <a:srgbClr val="000000"/>
                    </a:solidFill>
                    <a:latin typeface="メイリオ" panose="020B0604030504040204" pitchFamily="50" charset="-128"/>
                    <a:ea typeface="メイリオ" panose="020B0604030504040204" pitchFamily="50" charset="-128"/>
                  </a:rPr>
                  <a:t>提出</a:t>
                </a:r>
                <a:r>
                  <a:rPr lang="ja-JP" altLang="en-US" sz="1200" b="0" i="0" dirty="0">
                    <a:solidFill>
                      <a:srgbClr val="000000"/>
                    </a:solidFill>
                    <a:effectLst/>
                    <a:latin typeface="メイリオ" panose="020B0604030504040204" pitchFamily="50" charset="-128"/>
                    <a:ea typeface="メイリオ" panose="020B0604030504040204" pitchFamily="50" charset="-128"/>
                  </a:rPr>
                  <a:t>書類について詳しくはセンターホームページ　</a:t>
                </a:r>
                <a:r>
                  <a:rPr lang="en-US" altLang="ja-JP" sz="1200" b="0" i="0" dirty="0">
                    <a:solidFill>
                      <a:srgbClr val="000000"/>
                    </a:solidFill>
                    <a:effectLst/>
                    <a:latin typeface="メイリオ" panose="020B0604030504040204" pitchFamily="50" charset="-128"/>
                    <a:ea typeface="メイリオ" panose="020B0604030504040204" pitchFamily="50" charset="-128"/>
                  </a:rPr>
                  <a:t>https://snponet.net</a:t>
                </a:r>
                <a:r>
                  <a:rPr lang="ja-JP" altLang="en-US" sz="1200" b="0" i="0" dirty="0">
                    <a:solidFill>
                      <a:srgbClr val="000000"/>
                    </a:solidFill>
                    <a:effectLst/>
                    <a:latin typeface="メイリオ" panose="020B0604030504040204" pitchFamily="50" charset="-128"/>
                    <a:ea typeface="メイリオ" panose="020B0604030504040204" pitchFamily="50" charset="-128"/>
                  </a:rPr>
                  <a:t>　をご覧ください。</a:t>
                </a:r>
                <a:endParaRPr lang="en-US" altLang="ja-JP" sz="600" b="0" i="0" dirty="0">
                  <a:solidFill>
                    <a:srgbClr val="000000"/>
                  </a:solidFill>
                  <a:effectLst/>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C485C2B3-090D-4307-926A-C565393B323C}"/>
                  </a:ext>
                </a:extLst>
              </p:cNvPr>
              <p:cNvSpPr txBox="1"/>
              <p:nvPr/>
            </p:nvSpPr>
            <p:spPr>
              <a:xfrm>
                <a:off x="394708" y="8052773"/>
                <a:ext cx="6959134" cy="369332"/>
              </a:xfrm>
              <a:prstGeom prst="rect">
                <a:avLst/>
              </a:prstGeom>
              <a:noFill/>
            </p:spPr>
            <p:txBody>
              <a:bodyPr wrap="square" rtlCol="0">
                <a:spAutoFit/>
              </a:bodyPr>
              <a:lstStyle/>
              <a:p>
                <a:r>
                  <a:rPr kumimoji="1" lang="ja-JP" altLang="en-US" sz="1800" b="1" dirty="0">
                    <a:solidFill>
                      <a:schemeClr val="tx2">
                        <a:lumMod val="75000"/>
                      </a:schemeClr>
                    </a:solidFill>
                    <a:latin typeface="メイリオ" panose="020B0604030504040204" pitchFamily="50" charset="-128"/>
                    <a:ea typeface="メイリオ" panose="020B0604030504040204" pitchFamily="50" charset="-128"/>
                  </a:rPr>
                  <a:t>センター登録団体の皆様、登録更新手続きをお急ぎください！</a:t>
                </a:r>
              </a:p>
            </p:txBody>
          </p:sp>
        </p:grpSp>
        <p:sp>
          <p:nvSpPr>
            <p:cNvPr id="13" name="テキスト ボックス 12">
              <a:extLst>
                <a:ext uri="{FF2B5EF4-FFF2-40B4-BE49-F238E27FC236}">
                  <a16:creationId xmlns:a16="http://schemas.microsoft.com/office/drawing/2014/main" id="{2058A0AB-E56E-4769-9B48-EB8FBB4A6C4A}"/>
                </a:ext>
              </a:extLst>
            </p:cNvPr>
            <p:cNvSpPr txBox="1"/>
            <p:nvPr/>
          </p:nvSpPr>
          <p:spPr>
            <a:xfrm>
              <a:off x="360821" y="7790633"/>
              <a:ext cx="2681329" cy="400110"/>
            </a:xfrm>
            <a:prstGeom prst="rect">
              <a:avLst/>
            </a:prstGeom>
            <a:noFill/>
          </p:spPr>
          <p:txBody>
            <a:bodyPr wrap="square" rtlCol="0">
              <a:spAutoFit/>
            </a:bodyPr>
            <a:lstStyle/>
            <a:p>
              <a:r>
                <a:rPr kumimoji="1" lang="ja-JP" altLang="en-US" b="1" dirty="0">
                  <a:solidFill>
                    <a:srgbClr val="FF0000"/>
                  </a:solidFill>
                  <a:latin typeface="メイリオ" panose="020B0604030504040204" pitchFamily="50" charset="-128"/>
                  <a:ea typeface="メイリオ" panose="020B0604030504040204" pitchFamily="50" charset="-128"/>
                </a:rPr>
                <a:t>大切なお知らせ</a:t>
              </a:r>
            </a:p>
          </p:txBody>
        </p:sp>
        <p:pic>
          <p:nvPicPr>
            <p:cNvPr id="14" name="グラフィックス 13" descr="マーケティング 枠線">
              <a:extLst>
                <a:ext uri="{FF2B5EF4-FFF2-40B4-BE49-F238E27FC236}">
                  <a16:creationId xmlns:a16="http://schemas.microsoft.com/office/drawing/2014/main" id="{26CAB962-C8F2-4BB9-A559-1D119936C1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6495269" y="7691500"/>
              <a:ext cx="933760" cy="871501"/>
            </a:xfrm>
            <a:prstGeom prst="rect">
              <a:avLst/>
            </a:prstGeom>
          </p:spPr>
        </p:pic>
      </p:grpSp>
      <p:pic>
        <p:nvPicPr>
          <p:cNvPr id="19" name="図 18">
            <a:extLst>
              <a:ext uri="{FF2B5EF4-FFF2-40B4-BE49-F238E27FC236}">
                <a16:creationId xmlns:a16="http://schemas.microsoft.com/office/drawing/2014/main" id="{F4FE80C1-0A02-4724-8A50-E6D7A010A0F5}"/>
              </a:ext>
            </a:extLst>
          </p:cNvPr>
          <p:cNvPicPr>
            <a:picLocks noChangeAspect="1"/>
          </p:cNvPicPr>
          <p:nvPr/>
        </p:nvPicPr>
        <p:blipFill rotWithShape="1">
          <a:blip r:embed="rId4"/>
          <a:srcRect r="7138"/>
          <a:stretch/>
        </p:blipFill>
        <p:spPr>
          <a:xfrm>
            <a:off x="6063990" y="1835266"/>
            <a:ext cx="1273462" cy="866775"/>
          </a:xfrm>
          <a:prstGeom prst="rect">
            <a:avLst/>
          </a:prstGeom>
        </p:spPr>
      </p:pic>
      <p:pic>
        <p:nvPicPr>
          <p:cNvPr id="20" name="図 19">
            <a:extLst>
              <a:ext uri="{FF2B5EF4-FFF2-40B4-BE49-F238E27FC236}">
                <a16:creationId xmlns:a16="http://schemas.microsoft.com/office/drawing/2014/main" id="{3B7C4B17-EC37-49A6-B42E-EA766DD6F372}"/>
              </a:ext>
            </a:extLst>
          </p:cNvPr>
          <p:cNvPicPr>
            <a:picLocks noChangeAspect="1"/>
          </p:cNvPicPr>
          <p:nvPr/>
        </p:nvPicPr>
        <p:blipFill>
          <a:blip r:embed="rId5"/>
          <a:stretch>
            <a:fillRect/>
          </a:stretch>
        </p:blipFill>
        <p:spPr>
          <a:xfrm>
            <a:off x="5952763" y="1408418"/>
            <a:ext cx="1475503" cy="280346"/>
          </a:xfrm>
          <a:prstGeom prst="rect">
            <a:avLst/>
          </a:prstGeom>
        </p:spPr>
      </p:pic>
    </p:spTree>
    <p:extLst>
      <p:ext uri="{BB962C8B-B14F-4D97-AF65-F5344CB8AC3E}">
        <p14:creationId xmlns:p14="http://schemas.microsoft.com/office/powerpoint/2010/main" val="2177597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ã11æè±ã¤ã©ã¹ãç¡æãã®ç»åæ¤ç´¢çµæ">
            <a:extLst>
              <a:ext uri="{FF2B5EF4-FFF2-40B4-BE49-F238E27FC236}">
                <a16:creationId xmlns:a16="http://schemas.microsoft.com/office/drawing/2014/main" id="{8A171634-6F3D-4C01-8896-0D011B387365}"/>
              </a:ext>
            </a:extLst>
          </p:cNvPr>
          <p:cNvSpPr>
            <a:spLocks noChangeAspect="1" noChangeArrowheads="1"/>
          </p:cNvSpPr>
          <p:nvPr/>
        </p:nvSpPr>
        <p:spPr bwMode="auto">
          <a:xfrm>
            <a:off x="352425" y="620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 name="AutoShape 2" descr="ã11æè±ã¤ã©ã¹ãç¡æãã®ç»åæ¤ç´¢çµæ">
            <a:extLst>
              <a:ext uri="{FF2B5EF4-FFF2-40B4-BE49-F238E27FC236}">
                <a16:creationId xmlns:a16="http://schemas.microsoft.com/office/drawing/2014/main" id="{21AE97FD-B4D4-4CE2-97F1-C4EEF8089DEE}"/>
              </a:ext>
            </a:extLst>
          </p:cNvPr>
          <p:cNvSpPr>
            <a:spLocks noChangeAspect="1" noChangeArrowheads="1"/>
          </p:cNvSpPr>
          <p:nvPr/>
        </p:nvSpPr>
        <p:spPr bwMode="auto">
          <a:xfrm>
            <a:off x="466772" y="145759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AutoShape 2" descr="クリックすると新しいウィンドウで開きます">
            <a:extLst>
              <a:ext uri="{FF2B5EF4-FFF2-40B4-BE49-F238E27FC236}">
                <a16:creationId xmlns:a16="http://schemas.microsoft.com/office/drawing/2014/main" id="{147637A3-2F00-45FE-9EA2-5461991847AE}"/>
              </a:ext>
            </a:extLst>
          </p:cNvPr>
          <p:cNvSpPr>
            <a:spLocks noChangeAspect="1" noChangeArrowheads="1"/>
          </p:cNvSpPr>
          <p:nvPr/>
        </p:nvSpPr>
        <p:spPr bwMode="auto">
          <a:xfrm>
            <a:off x="4690241" y="304612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AutoShape 2" descr="クリックすると新しいウィンドウで開きます">
            <a:extLst>
              <a:ext uri="{FF2B5EF4-FFF2-40B4-BE49-F238E27FC236}">
                <a16:creationId xmlns:a16="http://schemas.microsoft.com/office/drawing/2014/main" id="{6A44DE14-73B7-43A7-8429-D881C9D18F29}"/>
              </a:ext>
            </a:extLst>
          </p:cNvPr>
          <p:cNvSpPr>
            <a:spLocks noChangeAspect="1" noChangeArrowheads="1"/>
          </p:cNvSpPr>
          <p:nvPr/>
        </p:nvSpPr>
        <p:spPr bwMode="auto">
          <a:xfrm>
            <a:off x="4690241" y="304612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タイトル 1">
            <a:extLst>
              <a:ext uri="{FF2B5EF4-FFF2-40B4-BE49-F238E27FC236}">
                <a16:creationId xmlns:a16="http://schemas.microsoft.com/office/drawing/2014/main" id="{A7E0B5BF-1579-47D3-B592-97A82C5ED9C9}"/>
              </a:ext>
            </a:extLst>
          </p:cNvPr>
          <p:cNvSpPr txBox="1">
            <a:spLocks/>
          </p:cNvSpPr>
          <p:nvPr/>
        </p:nvSpPr>
        <p:spPr bwMode="auto">
          <a:xfrm>
            <a:off x="7043419" y="10200755"/>
            <a:ext cx="308345" cy="429576"/>
          </a:xfrm>
          <a:prstGeom prst="rect">
            <a:avLst/>
          </a:prstGeom>
          <a:noFill/>
          <a:ln w="9525">
            <a:noFill/>
            <a:miter lim="800000"/>
            <a:headEnd/>
            <a:tailEnd/>
          </a:ln>
        </p:spPr>
        <p:txBody>
          <a:bodyPr lIns="103693" tIns="51846" rIns="103693" bIns="51846" anchor="ctr"/>
          <a:lstStyle/>
          <a:p>
            <a:pPr algn="ctr"/>
            <a:r>
              <a:rPr lang="en-US" altLang="ja-JP" sz="1100" dirty="0">
                <a:latin typeface="07やさしさゴシックボールド"/>
                <a:ea typeface="07やさしさゴシックボールド"/>
                <a:cs typeface="Aharoni" pitchFamily="2" charset="-79"/>
              </a:rPr>
              <a:t>3</a:t>
            </a:r>
          </a:p>
        </p:txBody>
      </p:sp>
      <p:sp>
        <p:nvSpPr>
          <p:cNvPr id="22" name="テキスト ボックス 1">
            <a:extLst>
              <a:ext uri="{FF2B5EF4-FFF2-40B4-BE49-F238E27FC236}">
                <a16:creationId xmlns:a16="http://schemas.microsoft.com/office/drawing/2014/main" id="{9DDF664D-225E-406B-A4C8-1FFA5AC77710}"/>
              </a:ext>
            </a:extLst>
          </p:cNvPr>
          <p:cNvSpPr txBox="1">
            <a:spLocks noChangeArrowheads="1"/>
          </p:cNvSpPr>
          <p:nvPr/>
        </p:nvSpPr>
        <p:spPr bwMode="auto">
          <a:xfrm>
            <a:off x="1787935" y="552732"/>
            <a:ext cx="4196036" cy="245643"/>
          </a:xfrm>
          <a:prstGeom prst="rect">
            <a:avLst/>
          </a:prstGeom>
          <a:noFill/>
          <a:ln w="9525">
            <a:noFill/>
            <a:miter lim="800000"/>
            <a:headEnd/>
            <a:tailEnd/>
          </a:ln>
        </p:spPr>
        <p:txBody>
          <a:bodyPr wrap="square" lIns="59372" tIns="29686" rIns="59372" bIns="29686">
            <a:spAutoFit/>
          </a:bodyPr>
          <a:lstStyle/>
          <a:p>
            <a:pPr algn="ctr" defTabSz="914400"/>
            <a:r>
              <a:rPr lang="ja-JP"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ちょっと気になる</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団体を</a:t>
            </a:r>
            <a:r>
              <a:rPr lang="ja-JP" altLang="en-US" sz="1400" b="1" dirty="0">
                <a:latin typeface="メイリオ" panose="020B0604030504040204" pitchFamily="50" charset="-128"/>
                <a:ea typeface="メイリオ" panose="020B0604030504040204" pitchFamily="50" charset="-128"/>
                <a:cs typeface="Meiryo UI" pitchFamily="50" charset="-128"/>
              </a:rPr>
              <a:t>紹介します</a:t>
            </a:r>
            <a:r>
              <a:rPr lang="ja-JP" altLang="ja-JP" sz="14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5">
            <a:extLst>
              <a:ext uri="{FF2B5EF4-FFF2-40B4-BE49-F238E27FC236}">
                <a16:creationId xmlns:a16="http://schemas.microsoft.com/office/drawing/2014/main" id="{A73EFA87-EBED-4A9A-8903-99E049B6462D}"/>
              </a:ext>
            </a:extLst>
          </p:cNvPr>
          <p:cNvSpPr txBox="1">
            <a:spLocks noChangeArrowheads="1"/>
          </p:cNvSpPr>
          <p:nvPr/>
        </p:nvSpPr>
        <p:spPr bwMode="auto">
          <a:xfrm>
            <a:off x="872939" y="828739"/>
            <a:ext cx="6026027" cy="238847"/>
          </a:xfrm>
          <a:prstGeom prst="rect">
            <a:avLst/>
          </a:prstGeom>
          <a:noFill/>
          <a:ln w="9525">
            <a:noFill/>
            <a:miter lim="800000"/>
            <a:headEnd/>
            <a:tailEnd/>
          </a:ln>
        </p:spPr>
        <p:txBody>
          <a:bodyPr wrap="square" lIns="59372" tIns="29686" rIns="59372" bIns="29686">
            <a:spAutoFit/>
          </a:bodyPr>
          <a:lstStyle/>
          <a:p>
            <a:pPr algn="ctr" defTabSz="914400">
              <a:lnSpc>
                <a:spcPts val="1300"/>
              </a:lnSpc>
            </a:pPr>
            <a:r>
              <a:rPr lang="en-US" altLang="ja-JP" sz="1400" b="1" dirty="0">
                <a:solidFill>
                  <a:srgbClr val="0070C0"/>
                </a:solidFill>
                <a:latin typeface="メイリオ" pitchFamily="50" charset="-128"/>
                <a:ea typeface="メイリオ" pitchFamily="50" charset="-128"/>
                <a:cs typeface="メイリオ" pitchFamily="50" charset="-128"/>
              </a:rPr>
              <a:t>《</a:t>
            </a:r>
            <a:r>
              <a:rPr lang="ja-JP" altLang="en-US" sz="1400" b="1" dirty="0">
                <a:solidFill>
                  <a:srgbClr val="0070C0"/>
                </a:solidFill>
                <a:latin typeface="メイリオ" pitchFamily="50" charset="-128"/>
                <a:ea typeface="メイリオ" pitchFamily="50" charset="-128"/>
                <a:cs typeface="メイリオ" pitchFamily="50" charset="-128"/>
              </a:rPr>
              <a:t> ロータリーの会</a:t>
            </a:r>
            <a:r>
              <a:rPr lang="en-US" altLang="ja-JP" sz="1400" b="1" dirty="0">
                <a:solidFill>
                  <a:srgbClr val="0070C0"/>
                </a:solidFill>
                <a:latin typeface="メイリオ" pitchFamily="50" charset="-128"/>
                <a:ea typeface="メイリオ" pitchFamily="50" charset="-128"/>
                <a:cs typeface="メイリオ" pitchFamily="50" charset="-128"/>
              </a:rPr>
              <a:t>》</a:t>
            </a:r>
          </a:p>
        </p:txBody>
      </p:sp>
      <p:sp>
        <p:nvSpPr>
          <p:cNvPr id="24" name="テキスト ボックス 8">
            <a:extLst>
              <a:ext uri="{FF2B5EF4-FFF2-40B4-BE49-F238E27FC236}">
                <a16:creationId xmlns:a16="http://schemas.microsoft.com/office/drawing/2014/main" id="{A7D0BB15-37EA-4F31-8DDA-1BB696135ED9}"/>
              </a:ext>
            </a:extLst>
          </p:cNvPr>
          <p:cNvSpPr txBox="1">
            <a:spLocks noChangeArrowheads="1"/>
          </p:cNvSpPr>
          <p:nvPr/>
        </p:nvSpPr>
        <p:spPr bwMode="auto">
          <a:xfrm>
            <a:off x="4624113" y="2298067"/>
            <a:ext cx="2463436" cy="504660"/>
          </a:xfrm>
          <a:prstGeom prst="rect">
            <a:avLst/>
          </a:prstGeom>
          <a:noFill/>
          <a:ln w="9525">
            <a:noFill/>
            <a:miter lim="800000"/>
            <a:headEnd/>
            <a:tailEnd/>
          </a:ln>
        </p:spPr>
        <p:txBody>
          <a:bodyPr lIns="59372" tIns="29686" rIns="59372" bIns="29686">
            <a:spAutoFit/>
          </a:bodyPr>
          <a:lstStyle/>
          <a:p>
            <a:pPr defTabSz="592138">
              <a:lnSpc>
                <a:spcPts val="1038"/>
              </a:lnSpc>
            </a:pPr>
            <a:r>
              <a:rPr lang="ja-JP" altLang="en-US" sz="1000" dirty="0">
                <a:solidFill>
                  <a:srgbClr val="000000"/>
                </a:solidFill>
                <a:latin typeface="メイリオ" pitchFamily="50" charset="-128"/>
                <a:ea typeface="メイリオ" pitchFamily="50" charset="-128"/>
                <a:cs typeface="メイリオ" pitchFamily="50" charset="-128"/>
              </a:rPr>
              <a:t>  問合せ：新宿</a:t>
            </a:r>
            <a:r>
              <a:rPr lang="en-US" altLang="ja-JP" sz="1000" dirty="0">
                <a:solidFill>
                  <a:srgbClr val="000000"/>
                </a:solidFill>
                <a:latin typeface="メイリオ" pitchFamily="50" charset="-128"/>
                <a:ea typeface="メイリオ" pitchFamily="50" charset="-128"/>
                <a:cs typeface="メイリオ" pitchFamily="50" charset="-128"/>
              </a:rPr>
              <a:t>NPO</a:t>
            </a:r>
            <a:r>
              <a:rPr lang="ja-JP" altLang="en-US" sz="1000" dirty="0">
                <a:solidFill>
                  <a:srgbClr val="000000"/>
                </a:solidFill>
                <a:latin typeface="メイリオ" pitchFamily="50" charset="-128"/>
                <a:ea typeface="メイリオ" pitchFamily="50" charset="-128"/>
                <a:cs typeface="メイリオ" pitchFamily="50" charset="-128"/>
              </a:rPr>
              <a:t>ネットワーク協議会</a:t>
            </a:r>
          </a:p>
          <a:p>
            <a:pPr defTabSz="592138">
              <a:lnSpc>
                <a:spcPts val="1038"/>
              </a:lnSpc>
            </a:pPr>
            <a:r>
              <a:rPr lang="en-US" altLang="ja-JP" sz="1000" dirty="0">
                <a:solidFill>
                  <a:srgbClr val="000000"/>
                </a:solidFill>
                <a:latin typeface="メイリオ" pitchFamily="50" charset="-128"/>
                <a:ea typeface="メイリオ" pitchFamily="50" charset="-128"/>
                <a:cs typeface="メイリオ" pitchFamily="50" charset="-128"/>
              </a:rPr>
              <a:t>【</a:t>
            </a:r>
            <a:r>
              <a:rPr lang="ja-JP" altLang="en-US" sz="1000" dirty="0">
                <a:solidFill>
                  <a:srgbClr val="000000"/>
                </a:solidFill>
                <a:latin typeface="メイリオ" pitchFamily="50" charset="-128"/>
                <a:ea typeface="メイリオ" pitchFamily="50" charset="-128"/>
                <a:cs typeface="メイリオ" pitchFamily="50" charset="-128"/>
              </a:rPr>
              <a:t>電 話</a:t>
            </a:r>
            <a:r>
              <a:rPr lang="en-US" altLang="ja-JP" sz="1000" dirty="0">
                <a:solidFill>
                  <a:srgbClr val="000000"/>
                </a:solidFill>
                <a:latin typeface="メイリオ" pitchFamily="50" charset="-128"/>
                <a:ea typeface="メイリオ" pitchFamily="50" charset="-128"/>
                <a:cs typeface="メイリオ" pitchFamily="50" charset="-128"/>
              </a:rPr>
              <a:t>】03-5206-6527 </a:t>
            </a:r>
          </a:p>
          <a:p>
            <a:pPr defTabSz="592138">
              <a:lnSpc>
                <a:spcPts val="1038"/>
              </a:lnSpc>
            </a:pPr>
            <a:r>
              <a:rPr lang="en-US" altLang="ja-JP" sz="1000" dirty="0">
                <a:solidFill>
                  <a:srgbClr val="000000"/>
                </a:solidFill>
                <a:latin typeface="メイリオ" pitchFamily="50" charset="-128"/>
                <a:ea typeface="メイリオ" pitchFamily="50" charset="-128"/>
                <a:cs typeface="メイリオ" pitchFamily="50" charset="-128"/>
              </a:rPr>
              <a:t>【Email】hiroba@s-nponet.net</a:t>
            </a:r>
          </a:p>
        </p:txBody>
      </p:sp>
      <p:pic>
        <p:nvPicPr>
          <p:cNvPr id="25" name="図 24">
            <a:extLst>
              <a:ext uri="{FF2B5EF4-FFF2-40B4-BE49-F238E27FC236}">
                <a16:creationId xmlns:a16="http://schemas.microsoft.com/office/drawing/2014/main" id="{52779E75-E461-4C65-A18B-BB4F13C0E9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95" y="420538"/>
            <a:ext cx="258444" cy="2369756"/>
          </a:xfrm>
          <a:prstGeom prst="rect">
            <a:avLst/>
          </a:prstGeom>
        </p:spPr>
      </p:pic>
      <p:sp>
        <p:nvSpPr>
          <p:cNvPr id="26" name="正方形/長方形 25">
            <a:extLst>
              <a:ext uri="{FF2B5EF4-FFF2-40B4-BE49-F238E27FC236}">
                <a16:creationId xmlns:a16="http://schemas.microsoft.com/office/drawing/2014/main" id="{655BEF27-CBAF-4DF8-A270-0FEDDAEAE0AE}"/>
              </a:ext>
            </a:extLst>
          </p:cNvPr>
          <p:cNvSpPr/>
          <p:nvPr/>
        </p:nvSpPr>
        <p:spPr>
          <a:xfrm>
            <a:off x="437121" y="1193802"/>
            <a:ext cx="6659644" cy="923330"/>
          </a:xfrm>
          <a:prstGeom prst="rect">
            <a:avLst/>
          </a:prstGeom>
          <a:ln>
            <a:noFill/>
          </a:ln>
        </p:spPr>
        <p:txBody>
          <a:bodyPr wrap="square">
            <a:spAutoFit/>
          </a:bodyPr>
          <a:lstStyle/>
          <a:p>
            <a:pPr algn="just"/>
            <a:r>
              <a:rPr lang="ja-JP" altLang="en-US" sz="1000" b="0" i="0" dirty="0">
                <a:solidFill>
                  <a:srgbClr val="000000"/>
                </a:solidFill>
                <a:effectLst/>
                <a:latin typeface="ＭＳ 明朝" panose="02020609040205080304" pitchFamily="17" charset="-128"/>
                <a:ea typeface="ＭＳ 明朝" panose="02020609040205080304" pitchFamily="17" charset="-128"/>
              </a:rPr>
              <a:t>　</a:t>
            </a:r>
            <a:r>
              <a:rPr lang="en-US" altLang="ja-JP" sz="11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2020</a:t>
            </a:r>
            <a:r>
              <a:rPr lang="ja-JP" altLang="ja-JP" sz="11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年に新設された早稲田大学公認の学生団体（</a:t>
            </a:r>
            <a:r>
              <a:rPr lang="en-US" altLang="ja-JP" sz="11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WAVOC</a:t>
            </a:r>
            <a:r>
              <a:rPr lang="ja-JP" altLang="ja-JP" sz="11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登録）ロータリーの会です。</a:t>
            </a:r>
            <a:r>
              <a:rPr lang="ja-JP" altLang="ja-JP" sz="1100" kern="180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高田馬場駅前ロータリー散乱ゴミ問題に対し、地域に密接に関わる者として、早大生として、問題解決を図る先頭に立ち、早大関係者・地域・企業・自治体と「協働」することを理念に掲げ、きれいな駅前空間・街を創造し、未来へ受けつぐことを目標と</a:t>
            </a:r>
            <a:r>
              <a:rPr lang="ja-JP" altLang="en-US" sz="1100" kern="180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して活動しています</a:t>
            </a:r>
            <a:r>
              <a:rPr lang="ja-JP" altLang="ja-JP" sz="1100" kern="1800" dirty="0">
                <a:solidFill>
                  <a:srgbClr val="000000"/>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endParaRPr lang="ja-JP"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spcAft>
                <a:spcPts val="0"/>
              </a:spcAft>
            </a:pPr>
            <a:endParaRPr lang="en-US" altLang="ja-JP" sz="1000" kern="150" dirty="0">
              <a:solidFill>
                <a:srgbClr val="000000"/>
              </a:solidFill>
              <a:latin typeface="ＭＳ 明朝" panose="02020609040205080304" pitchFamily="17" charset="-128"/>
              <a:ea typeface="ＭＳ 明朝" panose="02020609040205080304" pitchFamily="17" charset="-128"/>
              <a:cs typeface="メイリオ" panose="020B0604030504040204" pitchFamily="50" charset="-128"/>
            </a:endParaRPr>
          </a:p>
        </p:txBody>
      </p:sp>
      <p:sp>
        <p:nvSpPr>
          <p:cNvPr id="27" name="テキスト ボックス 6">
            <a:extLst>
              <a:ext uri="{FF2B5EF4-FFF2-40B4-BE49-F238E27FC236}">
                <a16:creationId xmlns:a16="http://schemas.microsoft.com/office/drawing/2014/main" id="{2C4B5F7D-7C13-4F51-8A5D-C56B0949CB39}"/>
              </a:ext>
            </a:extLst>
          </p:cNvPr>
          <p:cNvSpPr txBox="1">
            <a:spLocks noChangeArrowheads="1"/>
          </p:cNvSpPr>
          <p:nvPr/>
        </p:nvSpPr>
        <p:spPr bwMode="auto">
          <a:xfrm>
            <a:off x="603272" y="1932575"/>
            <a:ext cx="6208189" cy="398506"/>
          </a:xfrm>
          <a:prstGeom prst="rect">
            <a:avLst/>
          </a:prstGeom>
          <a:noFill/>
          <a:ln w="9525">
            <a:noFill/>
            <a:miter lim="800000"/>
            <a:headEnd/>
            <a:tailEnd/>
          </a:ln>
        </p:spPr>
        <p:txBody>
          <a:bodyPr wrap="square" lIns="59372" tIns="29686" rIns="59372" bIns="29686">
            <a:spAutoFit/>
          </a:bodyPr>
          <a:lstStyle/>
          <a:p>
            <a:pPr defTabSz="914400"/>
            <a:r>
              <a:rPr lang="ja-JP" altLang="en-US" sz="1100" b="1" dirty="0">
                <a:solidFill>
                  <a:srgbClr val="000000"/>
                </a:solidFill>
                <a:latin typeface="メイリオ" pitchFamily="50" charset="-128"/>
                <a:ea typeface="メイリオ" pitchFamily="50" charset="-128"/>
                <a:cs typeface="メイリオ" pitchFamily="50" charset="-128"/>
              </a:rPr>
              <a:t>♪当センターで行われる</a:t>
            </a:r>
            <a:r>
              <a:rPr lang="ja-JP" altLang="en-US" sz="1100" b="1" dirty="0">
                <a:latin typeface="メイリオ" pitchFamily="50" charset="-128"/>
                <a:ea typeface="メイリオ" pitchFamily="50" charset="-128"/>
                <a:cs typeface="メイリオ" pitchFamily="50" charset="-128"/>
              </a:rPr>
              <a:t>「第</a:t>
            </a:r>
            <a:r>
              <a:rPr lang="en-US" altLang="ja-JP" sz="1100" b="1" dirty="0">
                <a:latin typeface="メイリオ" pitchFamily="50" charset="-128"/>
                <a:ea typeface="メイリオ" pitchFamily="50" charset="-128"/>
                <a:cs typeface="メイリオ" pitchFamily="50" charset="-128"/>
              </a:rPr>
              <a:t>148</a:t>
            </a:r>
            <a:r>
              <a:rPr lang="ja-JP" altLang="en-US" sz="1100" b="1" dirty="0">
                <a:latin typeface="メイリオ" pitchFamily="50" charset="-128"/>
                <a:ea typeface="メイリオ" pitchFamily="50" charset="-128"/>
                <a:cs typeface="メイリオ" pitchFamily="50" charset="-128"/>
              </a:rPr>
              <a:t>回</a:t>
            </a:r>
            <a:r>
              <a:rPr lang="ja-JP" altLang="ja-JP" sz="1100" b="1" dirty="0">
                <a:latin typeface="メイリオ" pitchFamily="50" charset="-128"/>
                <a:ea typeface="メイリオ" pitchFamily="50" charset="-128"/>
                <a:cs typeface="メイリオ" pitchFamily="50" charset="-128"/>
              </a:rPr>
              <a:t>市民と</a:t>
            </a:r>
            <a:r>
              <a:rPr lang="en-US" altLang="ja-JP" sz="1100" b="1" dirty="0">
                <a:latin typeface="メイリオ" pitchFamily="50" charset="-128"/>
                <a:ea typeface="メイリオ" pitchFamily="50" charset="-128"/>
                <a:cs typeface="メイリオ" pitchFamily="50" charset="-128"/>
              </a:rPr>
              <a:t>NPO</a:t>
            </a:r>
            <a:r>
              <a:rPr lang="ja-JP" altLang="ja-JP" sz="1100" b="1" dirty="0">
                <a:latin typeface="メイリオ" pitchFamily="50" charset="-128"/>
                <a:ea typeface="メイリオ" pitchFamily="50" charset="-128"/>
                <a:cs typeface="メイリオ" pitchFamily="50" charset="-128"/>
              </a:rPr>
              <a:t>の交流サロン</a:t>
            </a:r>
            <a:r>
              <a:rPr lang="ja-JP" altLang="en-US" sz="1100" b="1" dirty="0">
                <a:latin typeface="メイリオ" pitchFamily="50" charset="-128"/>
                <a:ea typeface="メイリオ" pitchFamily="50" charset="-128"/>
                <a:cs typeface="メイリオ" pitchFamily="50" charset="-128"/>
              </a:rPr>
              <a:t>」にご登壇いただきます♪ </a:t>
            </a:r>
            <a:endParaRPr lang="en-US" altLang="ja-JP" sz="1100" b="1" dirty="0">
              <a:latin typeface="メイリオ" pitchFamily="50" charset="-128"/>
              <a:ea typeface="メイリオ" pitchFamily="50" charset="-128"/>
              <a:cs typeface="メイリオ" pitchFamily="50" charset="-128"/>
            </a:endParaRPr>
          </a:p>
          <a:p>
            <a:pPr defTabSz="914400"/>
            <a:r>
              <a:rPr lang="ja-JP" altLang="en-US" sz="1100" b="1" u="sng" dirty="0">
                <a:solidFill>
                  <a:srgbClr val="000000"/>
                </a:solidFill>
                <a:latin typeface="メイリオ" pitchFamily="50" charset="-128"/>
                <a:ea typeface="メイリオ" pitchFamily="50" charset="-128"/>
                <a:cs typeface="メイリオ" pitchFamily="50" charset="-128"/>
              </a:rPr>
              <a:t>開催日時：</a:t>
            </a:r>
            <a:r>
              <a:rPr lang="en-US" altLang="ja-JP" sz="1100" b="1" u="sng" dirty="0">
                <a:solidFill>
                  <a:srgbClr val="000000"/>
                </a:solidFill>
                <a:latin typeface="メイリオ" pitchFamily="50" charset="-128"/>
                <a:ea typeface="メイリオ" pitchFamily="50" charset="-128"/>
                <a:cs typeface="メイリオ" pitchFamily="50" charset="-128"/>
              </a:rPr>
              <a:t>2021</a:t>
            </a:r>
            <a:r>
              <a:rPr lang="ja-JP" altLang="en-US" sz="1100" b="1" u="sng" dirty="0">
                <a:solidFill>
                  <a:srgbClr val="000000"/>
                </a:solidFill>
                <a:latin typeface="メイリオ" pitchFamily="50" charset="-128"/>
                <a:ea typeface="メイリオ" pitchFamily="50" charset="-128"/>
                <a:cs typeface="メイリオ" pitchFamily="50" charset="-128"/>
              </a:rPr>
              <a:t>年</a:t>
            </a:r>
            <a:r>
              <a:rPr lang="en-US" altLang="ja-JP" sz="1100" b="1" u="sng" dirty="0">
                <a:solidFill>
                  <a:srgbClr val="000000"/>
                </a:solidFill>
                <a:latin typeface="メイリオ" pitchFamily="50" charset="-128"/>
                <a:ea typeface="メイリオ" pitchFamily="50" charset="-128"/>
                <a:cs typeface="メイリオ" pitchFamily="50" charset="-128"/>
              </a:rPr>
              <a:t>11</a:t>
            </a:r>
            <a:r>
              <a:rPr lang="zh-TW" altLang="en-US" sz="1100" b="1" u="sng" dirty="0">
                <a:solidFill>
                  <a:srgbClr val="000000"/>
                </a:solidFill>
                <a:latin typeface="メイリオ" pitchFamily="50" charset="-128"/>
                <a:ea typeface="メイリオ" pitchFamily="50" charset="-128"/>
                <a:cs typeface="メイリオ" pitchFamily="50" charset="-128"/>
              </a:rPr>
              <a:t>月</a:t>
            </a:r>
            <a:r>
              <a:rPr lang="en-US" altLang="ja-JP" sz="1100" b="1" u="sng" dirty="0">
                <a:solidFill>
                  <a:srgbClr val="000000"/>
                </a:solidFill>
                <a:latin typeface="メイリオ" pitchFamily="50" charset="-128"/>
                <a:ea typeface="メイリオ" pitchFamily="50" charset="-128"/>
                <a:cs typeface="メイリオ" pitchFamily="50" charset="-128"/>
              </a:rPr>
              <a:t>11</a:t>
            </a:r>
            <a:r>
              <a:rPr lang="ja-JP" altLang="en-US" sz="1100" b="1" u="sng" dirty="0">
                <a:solidFill>
                  <a:srgbClr val="000000"/>
                </a:solidFill>
                <a:latin typeface="メイリオ" pitchFamily="50" charset="-128"/>
                <a:ea typeface="メイリオ" pitchFamily="50" charset="-128"/>
                <a:cs typeface="メイリオ" pitchFamily="50" charset="-128"/>
              </a:rPr>
              <a:t>日</a:t>
            </a:r>
            <a:r>
              <a:rPr lang="zh-TW" altLang="en-US" sz="1100" b="1" u="sng" dirty="0">
                <a:solidFill>
                  <a:srgbClr val="000000"/>
                </a:solidFill>
                <a:latin typeface="メイリオ" pitchFamily="50" charset="-128"/>
                <a:ea typeface="メイリオ" pitchFamily="50" charset="-128"/>
                <a:cs typeface="メイリオ" pitchFamily="50" charset="-128"/>
              </a:rPr>
              <a:t>（</a:t>
            </a:r>
            <a:r>
              <a:rPr lang="ja-JP" altLang="en-US" sz="1100" b="1" u="sng" dirty="0">
                <a:solidFill>
                  <a:srgbClr val="000000"/>
                </a:solidFill>
                <a:latin typeface="メイリオ" pitchFamily="50" charset="-128"/>
                <a:ea typeface="メイリオ" pitchFamily="50" charset="-128"/>
                <a:cs typeface="メイリオ" pitchFamily="50" charset="-128"/>
              </a:rPr>
              <a:t>木</a:t>
            </a:r>
            <a:r>
              <a:rPr lang="zh-TW" altLang="en-US" sz="1100" b="1" u="sng" dirty="0">
                <a:solidFill>
                  <a:srgbClr val="000000"/>
                </a:solidFill>
                <a:latin typeface="メイリオ" pitchFamily="50" charset="-128"/>
                <a:ea typeface="メイリオ" pitchFamily="50" charset="-128"/>
                <a:cs typeface="メイリオ" pitchFamily="50" charset="-128"/>
              </a:rPr>
              <a:t>）</a:t>
            </a:r>
            <a:r>
              <a:rPr lang="en-US" altLang="ja-JP" sz="1100" b="1" u="sng" dirty="0">
                <a:solidFill>
                  <a:srgbClr val="000000"/>
                </a:solidFill>
                <a:latin typeface="メイリオ" pitchFamily="50" charset="-128"/>
                <a:ea typeface="メイリオ" pitchFamily="50" charset="-128"/>
                <a:cs typeface="メイリオ" pitchFamily="50" charset="-128"/>
              </a:rPr>
              <a:t>18</a:t>
            </a:r>
            <a:r>
              <a:rPr lang="ja-JP" altLang="en-US" sz="1100" b="1" u="sng" dirty="0">
                <a:solidFill>
                  <a:srgbClr val="000000"/>
                </a:solidFill>
                <a:latin typeface="メイリオ" pitchFamily="50" charset="-128"/>
                <a:ea typeface="メイリオ" pitchFamily="50" charset="-128"/>
                <a:cs typeface="メイリオ" pitchFamily="50" charset="-128"/>
              </a:rPr>
              <a:t>時</a:t>
            </a:r>
            <a:r>
              <a:rPr lang="en-US" altLang="ja-JP" sz="1100" b="1" u="sng" dirty="0">
                <a:solidFill>
                  <a:srgbClr val="000000"/>
                </a:solidFill>
                <a:latin typeface="メイリオ" pitchFamily="50" charset="-128"/>
                <a:ea typeface="メイリオ" pitchFamily="50" charset="-128"/>
                <a:cs typeface="メイリオ" pitchFamily="50" charset="-128"/>
              </a:rPr>
              <a:t>45</a:t>
            </a:r>
            <a:r>
              <a:rPr lang="ja-JP" altLang="en-US" sz="1100" b="1" u="sng" dirty="0">
                <a:solidFill>
                  <a:srgbClr val="000000"/>
                </a:solidFill>
                <a:latin typeface="メイリオ" pitchFamily="50" charset="-128"/>
                <a:ea typeface="メイリオ" pitchFamily="50" charset="-128"/>
                <a:cs typeface="メイリオ" pitchFamily="50" charset="-128"/>
              </a:rPr>
              <a:t>分～</a:t>
            </a:r>
            <a:r>
              <a:rPr lang="en-US" altLang="ja-JP" sz="1100" b="1" u="sng" dirty="0">
                <a:solidFill>
                  <a:srgbClr val="000000"/>
                </a:solidFill>
                <a:latin typeface="メイリオ" pitchFamily="50" charset="-128"/>
                <a:ea typeface="メイリオ" pitchFamily="50" charset="-128"/>
                <a:cs typeface="メイリオ" pitchFamily="50" charset="-128"/>
              </a:rPr>
              <a:t>20</a:t>
            </a:r>
            <a:r>
              <a:rPr lang="ja-JP" altLang="en-US" sz="1100" b="1" u="sng" dirty="0">
                <a:solidFill>
                  <a:srgbClr val="000000"/>
                </a:solidFill>
                <a:latin typeface="メイリオ" pitchFamily="50" charset="-128"/>
                <a:ea typeface="メイリオ" pitchFamily="50" charset="-128"/>
                <a:cs typeface="メイリオ" pitchFamily="50" charset="-128"/>
              </a:rPr>
              <a:t>時</a:t>
            </a:r>
            <a:r>
              <a:rPr lang="en-US" altLang="ja-JP" sz="1100" b="1" u="sng" dirty="0">
                <a:solidFill>
                  <a:srgbClr val="000000"/>
                </a:solidFill>
                <a:latin typeface="メイリオ" pitchFamily="50" charset="-128"/>
                <a:ea typeface="メイリオ" pitchFamily="50" charset="-128"/>
                <a:cs typeface="メイリオ" pitchFamily="50" charset="-128"/>
              </a:rPr>
              <a:t>45</a:t>
            </a:r>
            <a:r>
              <a:rPr lang="ja-JP" altLang="en-US" sz="1100" b="1" u="sng" dirty="0">
                <a:solidFill>
                  <a:srgbClr val="000000"/>
                </a:solidFill>
                <a:latin typeface="メイリオ" pitchFamily="50" charset="-128"/>
                <a:ea typeface="メイリオ" pitchFamily="50" charset="-128"/>
                <a:cs typeface="メイリオ" pitchFamily="50" charset="-128"/>
              </a:rPr>
              <a:t>分</a:t>
            </a:r>
            <a:r>
              <a:rPr lang="ja-JP" altLang="en-US" sz="1100" b="1" dirty="0">
                <a:solidFill>
                  <a:srgbClr val="000000"/>
                </a:solidFill>
                <a:latin typeface="メイリオ" pitchFamily="50" charset="-128"/>
                <a:ea typeface="メイリオ" pitchFamily="50" charset="-128"/>
                <a:cs typeface="メイリオ" pitchFamily="50" charset="-128"/>
              </a:rPr>
              <a:t>　　　</a:t>
            </a:r>
            <a:r>
              <a:rPr lang="en-US" altLang="ja-JP" sz="1100" b="1" dirty="0">
                <a:solidFill>
                  <a:srgbClr val="000000"/>
                </a:solidFill>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是非ご参加ください。</a:t>
            </a:r>
          </a:p>
        </p:txBody>
      </p:sp>
      <p:sp>
        <p:nvSpPr>
          <p:cNvPr id="28" name="正方形/長方形 9">
            <a:extLst>
              <a:ext uri="{FF2B5EF4-FFF2-40B4-BE49-F238E27FC236}">
                <a16:creationId xmlns:a16="http://schemas.microsoft.com/office/drawing/2014/main" id="{ABE343A8-5AF5-43DC-824C-AB7A3974225E}"/>
              </a:ext>
            </a:extLst>
          </p:cNvPr>
          <p:cNvSpPr>
            <a:spLocks noChangeArrowheads="1"/>
          </p:cNvSpPr>
          <p:nvPr/>
        </p:nvSpPr>
        <p:spPr bwMode="auto">
          <a:xfrm>
            <a:off x="479696" y="2322197"/>
            <a:ext cx="3890177" cy="451085"/>
          </a:xfrm>
          <a:prstGeom prst="rect">
            <a:avLst/>
          </a:prstGeom>
          <a:noFill/>
          <a:ln w="9525">
            <a:noFill/>
            <a:miter lim="800000"/>
            <a:headEnd/>
            <a:tailEnd/>
          </a:ln>
        </p:spPr>
        <p:txBody>
          <a:bodyPr wrap="square" lIns="59372" tIns="29686" rIns="59372" bIns="29686">
            <a:spAutoFit/>
          </a:bodyPr>
          <a:lstStyle/>
          <a:p>
            <a:pPr defTabSz="592138">
              <a:lnSpc>
                <a:spcPts val="1038"/>
              </a:lnSpc>
            </a:pPr>
            <a:r>
              <a:rPr lang="ja-JP" altLang="en-US" sz="1000" dirty="0">
                <a:solidFill>
                  <a:srgbClr val="000000"/>
                </a:solidFill>
                <a:latin typeface="メイリオ" pitchFamily="50" charset="-128"/>
                <a:ea typeface="メイリオ" pitchFamily="50" charset="-128"/>
                <a:cs typeface="メイリオ" pitchFamily="50" charset="-128"/>
              </a:rPr>
              <a:t>参加方法：オンライン（詳細は</a:t>
            </a:r>
            <a:r>
              <a:rPr lang="en-US" altLang="ja-JP" sz="1000" dirty="0">
                <a:solidFill>
                  <a:srgbClr val="000000"/>
                </a:solidFill>
                <a:latin typeface="メイリオ" pitchFamily="50" charset="-128"/>
                <a:ea typeface="メイリオ" pitchFamily="50" charset="-128"/>
                <a:cs typeface="メイリオ" pitchFamily="50" charset="-128"/>
              </a:rPr>
              <a:t>https://snponet.net</a:t>
            </a:r>
            <a:r>
              <a:rPr lang="ja-JP" altLang="en-US" sz="1000" dirty="0">
                <a:latin typeface="小塚ゴシック Pro L"/>
                <a:ea typeface="小塚ゴシック Pro L"/>
                <a:cs typeface="小塚ゴシック Pro L"/>
              </a:rPr>
              <a:t>）</a:t>
            </a:r>
            <a:endParaRPr lang="en-US" altLang="ja-JP" sz="1000" dirty="0">
              <a:solidFill>
                <a:srgbClr val="000000"/>
              </a:solidFill>
              <a:latin typeface="メイリオ" pitchFamily="50" charset="-128"/>
              <a:ea typeface="メイリオ" pitchFamily="50" charset="-128"/>
              <a:cs typeface="メイリオ" pitchFamily="50" charset="-128"/>
            </a:endParaRPr>
          </a:p>
          <a:p>
            <a:pPr defTabSz="592138">
              <a:lnSpc>
                <a:spcPts val="1038"/>
              </a:lnSpc>
            </a:pPr>
            <a:r>
              <a:rPr lang="ja-JP" altLang="en-US" sz="1000" dirty="0">
                <a:solidFill>
                  <a:srgbClr val="000000"/>
                </a:solidFill>
                <a:latin typeface="メイリオ" pitchFamily="50" charset="-128"/>
                <a:ea typeface="メイリオ" pitchFamily="50" charset="-128"/>
                <a:cs typeface="メイリオ" pitchFamily="50" charset="-128"/>
              </a:rPr>
              <a:t>語り手：ロータリーの会</a:t>
            </a:r>
            <a:endParaRPr lang="en-US" altLang="ja-JP" sz="1000" dirty="0">
              <a:solidFill>
                <a:srgbClr val="000000"/>
              </a:solidFill>
              <a:latin typeface="メイリオ" pitchFamily="50" charset="-128"/>
              <a:ea typeface="メイリオ" pitchFamily="50" charset="-128"/>
              <a:cs typeface="メイリオ" pitchFamily="50" charset="-128"/>
            </a:endParaRPr>
          </a:p>
          <a:p>
            <a:pPr defTabSz="592138">
              <a:lnSpc>
                <a:spcPts val="1038"/>
              </a:lnSpc>
            </a:pPr>
            <a:r>
              <a:rPr lang="ja-JP" altLang="en-US" sz="1000" dirty="0">
                <a:solidFill>
                  <a:srgbClr val="000000"/>
                </a:solidFill>
                <a:latin typeface="メイリオ" pitchFamily="50" charset="-128"/>
                <a:ea typeface="メイリオ" pitchFamily="50" charset="-128"/>
                <a:cs typeface="メイリオ" pitchFamily="50" charset="-128"/>
              </a:rPr>
              <a:t>参加費：無料</a:t>
            </a:r>
            <a:endParaRPr lang="en-US" altLang="ja-JP" sz="1000" dirty="0">
              <a:solidFill>
                <a:srgbClr val="000000"/>
              </a:solidFill>
              <a:latin typeface="メイリオ" pitchFamily="50" charset="-128"/>
              <a:ea typeface="メイリオ" pitchFamily="50" charset="-128"/>
              <a:cs typeface="メイリオ" pitchFamily="50" charset="-128"/>
            </a:endParaRPr>
          </a:p>
        </p:txBody>
      </p:sp>
      <p:pic>
        <p:nvPicPr>
          <p:cNvPr id="29" name="図 28">
            <a:extLst>
              <a:ext uri="{FF2B5EF4-FFF2-40B4-BE49-F238E27FC236}">
                <a16:creationId xmlns:a16="http://schemas.microsoft.com/office/drawing/2014/main" id="{B630409B-0C44-45C3-99CD-99C768BB6A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302" y="350777"/>
            <a:ext cx="3478778" cy="196382"/>
          </a:xfrm>
          <a:prstGeom prst="rect">
            <a:avLst/>
          </a:prstGeom>
        </p:spPr>
      </p:pic>
      <p:pic>
        <p:nvPicPr>
          <p:cNvPr id="30" name="図 29">
            <a:extLst>
              <a:ext uri="{FF2B5EF4-FFF2-40B4-BE49-F238E27FC236}">
                <a16:creationId xmlns:a16="http://schemas.microsoft.com/office/drawing/2014/main" id="{4D5CD38E-3BDE-49BC-90DD-5E470A33AF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232" y="362422"/>
            <a:ext cx="3460967" cy="195377"/>
          </a:xfrm>
          <a:prstGeom prst="rect">
            <a:avLst/>
          </a:prstGeom>
        </p:spPr>
      </p:pic>
      <p:sp>
        <p:nvSpPr>
          <p:cNvPr id="31" name="雲 30">
            <a:extLst>
              <a:ext uri="{FF2B5EF4-FFF2-40B4-BE49-F238E27FC236}">
                <a16:creationId xmlns:a16="http://schemas.microsoft.com/office/drawing/2014/main" id="{58510A13-E551-44FF-8D6C-9E786DC2A961}"/>
              </a:ext>
            </a:extLst>
          </p:cNvPr>
          <p:cNvSpPr/>
          <p:nvPr/>
        </p:nvSpPr>
        <p:spPr>
          <a:xfrm rot="20799305">
            <a:off x="300853" y="466113"/>
            <a:ext cx="1157815" cy="670290"/>
          </a:xfrm>
          <a:prstGeom prst="cloud">
            <a:avLst/>
          </a:prstGeom>
          <a:solidFill>
            <a:schemeClr val="bg1"/>
          </a:solidFill>
          <a:ln>
            <a:solidFill>
              <a:srgbClr val="B009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rgbClr val="B00909"/>
                </a:solidFill>
                <a:latin typeface="HG丸ｺﾞｼｯｸM-PRO" panose="020F0600000000000000" pitchFamily="50" charset="-128"/>
                <a:ea typeface="HG丸ｺﾞｼｯｸM-PRO" panose="020F0600000000000000" pitchFamily="50" charset="-128"/>
              </a:rPr>
              <a:t>聴かせて</a:t>
            </a:r>
            <a:r>
              <a:rPr kumimoji="1" lang="en-US" altLang="ja-JP" sz="1100" b="1" dirty="0">
                <a:solidFill>
                  <a:srgbClr val="B00909"/>
                </a:solidFill>
                <a:latin typeface="HG丸ｺﾞｼｯｸM-PRO" panose="020F0600000000000000" pitchFamily="50" charset="-128"/>
                <a:ea typeface="HG丸ｺﾞｼｯｸM-PRO" panose="020F0600000000000000" pitchFamily="50" charset="-128"/>
              </a:rPr>
              <a:t>NPO!</a:t>
            </a:r>
            <a:endParaRPr kumimoji="1" lang="ja-JP" altLang="en-US" sz="1100" b="1" dirty="0">
              <a:solidFill>
                <a:srgbClr val="B00909"/>
              </a:solidFill>
              <a:latin typeface="HG丸ｺﾞｼｯｸM-PRO" panose="020F0600000000000000" pitchFamily="50" charset="-128"/>
              <a:ea typeface="HG丸ｺﾞｼｯｸM-PRO" panose="020F0600000000000000" pitchFamily="50" charset="-128"/>
            </a:endParaRPr>
          </a:p>
        </p:txBody>
      </p:sp>
      <p:pic>
        <p:nvPicPr>
          <p:cNvPr id="32" name="図 31">
            <a:extLst>
              <a:ext uri="{FF2B5EF4-FFF2-40B4-BE49-F238E27FC236}">
                <a16:creationId xmlns:a16="http://schemas.microsoft.com/office/drawing/2014/main" id="{16CFF26A-634C-44B4-BE4C-C22815AA8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787" y="2706222"/>
            <a:ext cx="3460967" cy="195377"/>
          </a:xfrm>
          <a:prstGeom prst="rect">
            <a:avLst/>
          </a:prstGeom>
        </p:spPr>
      </p:pic>
      <p:pic>
        <p:nvPicPr>
          <p:cNvPr id="33" name="図 32">
            <a:extLst>
              <a:ext uri="{FF2B5EF4-FFF2-40B4-BE49-F238E27FC236}">
                <a16:creationId xmlns:a16="http://schemas.microsoft.com/office/drawing/2014/main" id="{A9C6DA5E-F6D9-4DB7-A8A6-40DBE10C2B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8277" y="492364"/>
            <a:ext cx="247794" cy="2277665"/>
          </a:xfrm>
          <a:prstGeom prst="rect">
            <a:avLst/>
          </a:prstGeom>
        </p:spPr>
      </p:pic>
      <p:grpSp>
        <p:nvGrpSpPr>
          <p:cNvPr id="34" name="グループ化 33">
            <a:extLst>
              <a:ext uri="{FF2B5EF4-FFF2-40B4-BE49-F238E27FC236}">
                <a16:creationId xmlns:a16="http://schemas.microsoft.com/office/drawing/2014/main" id="{1AAC1222-46F7-4ADF-9035-0A6A40143D83}"/>
              </a:ext>
            </a:extLst>
          </p:cNvPr>
          <p:cNvGrpSpPr/>
          <p:nvPr/>
        </p:nvGrpSpPr>
        <p:grpSpPr>
          <a:xfrm>
            <a:off x="289232" y="4013918"/>
            <a:ext cx="6896445" cy="573155"/>
            <a:chOff x="7979896" y="3118853"/>
            <a:chExt cx="6790149" cy="573155"/>
          </a:xfrm>
          <a:solidFill>
            <a:schemeClr val="accent5">
              <a:lumMod val="40000"/>
              <a:lumOff val="60000"/>
            </a:schemeClr>
          </a:solidFill>
        </p:grpSpPr>
        <p:sp>
          <p:nvSpPr>
            <p:cNvPr id="35" name="正方形/長方形 34">
              <a:extLst>
                <a:ext uri="{FF2B5EF4-FFF2-40B4-BE49-F238E27FC236}">
                  <a16:creationId xmlns:a16="http://schemas.microsoft.com/office/drawing/2014/main" id="{618CCD8A-A5D9-4BC5-A81D-E645149ECEE3}"/>
                </a:ext>
              </a:extLst>
            </p:cNvPr>
            <p:cNvSpPr/>
            <p:nvPr/>
          </p:nvSpPr>
          <p:spPr bwMode="auto">
            <a:xfrm>
              <a:off x="8046902" y="3146634"/>
              <a:ext cx="6723143" cy="545374"/>
            </a:xfrm>
            <a:prstGeom prst="rect">
              <a:avLst/>
            </a:prstGeom>
            <a:noFill/>
            <a:ln w="28575">
              <a:solidFill>
                <a:srgbClr val="565C36"/>
              </a:solid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036930" fontAlgn="auto">
                <a:spcBef>
                  <a:spcPts val="0"/>
                </a:spcBef>
                <a:spcAft>
                  <a:spcPts val="0"/>
                </a:spcAft>
                <a:defRPr/>
              </a:pPr>
              <a:endParaRPr lang="ja-JP"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endParaRPr>
            </a:p>
          </p:txBody>
        </p:sp>
        <p:sp>
          <p:nvSpPr>
            <p:cNvPr id="36" name="正方形/長方形 35">
              <a:extLst>
                <a:ext uri="{FF2B5EF4-FFF2-40B4-BE49-F238E27FC236}">
                  <a16:creationId xmlns:a16="http://schemas.microsoft.com/office/drawing/2014/main" id="{F27A940E-AC5B-4721-885D-5ADC3CC91738}"/>
                </a:ext>
              </a:extLst>
            </p:cNvPr>
            <p:cNvSpPr/>
            <p:nvPr/>
          </p:nvSpPr>
          <p:spPr bwMode="auto">
            <a:xfrm>
              <a:off x="7979896" y="3118853"/>
              <a:ext cx="6731447" cy="509755"/>
            </a:xfrm>
            <a:prstGeom prst="rect">
              <a:avLst/>
            </a:prstGeom>
            <a:solidFill>
              <a:srgbClr val="565C36"/>
            </a:solidFill>
            <a:ln>
              <a:solidFill>
                <a:srgbClr val="565C36"/>
              </a:solidFill>
            </a:ln>
            <a:effectLst/>
          </p:spPr>
          <p:txBody>
            <a:bodyPr wrap="square">
              <a:spAutoFit/>
              <a:sp3d contourW="25400" prstMaterial="matte">
                <a:contourClr>
                  <a:schemeClr val="accent2">
                    <a:tint val="20000"/>
                  </a:schemeClr>
                </a:contourClr>
              </a:sp3d>
            </a:bodyPr>
            <a:lstStyle/>
            <a:p>
              <a:pPr algn="ctr" defTabSz="1036930" fontAlgn="auto">
                <a:lnSpc>
                  <a:spcPts val="3500"/>
                </a:lnSpc>
                <a:spcBef>
                  <a:spcPts val="0"/>
                </a:spcBef>
                <a:spcAft>
                  <a:spcPts val="0"/>
                </a:spcAft>
                <a:defRPr/>
              </a:pPr>
              <a:r>
                <a:rPr lang="ja-JP" altLang="en-US" sz="2100" b="1" spc="50" dirty="0">
                  <a:ln w="9525">
                    <a:noFill/>
                  </a:ln>
                  <a:solidFill>
                    <a:schemeClr val="bg1"/>
                  </a:solidFill>
                  <a:latin typeface="小塚ゴシック Pro H" pitchFamily="34" charset="-128"/>
                  <a:ea typeface="小塚ゴシック Pro H" pitchFamily="34" charset="-128"/>
                </a:rPr>
                <a:t>センター利用団体のイベント等の情報</a:t>
              </a:r>
              <a:endParaRPr lang="en-US" altLang="ja-JP" sz="2100" b="1" spc="50" dirty="0">
                <a:ln w="9525">
                  <a:noFill/>
                </a:ln>
                <a:solidFill>
                  <a:schemeClr val="bg1"/>
                </a:solidFill>
                <a:latin typeface="小塚ゴシック Pro H" pitchFamily="34" charset="-128"/>
                <a:ea typeface="小塚ゴシック Pro H" pitchFamily="34" charset="-128"/>
              </a:endParaRPr>
            </a:p>
          </p:txBody>
        </p:sp>
      </p:grpSp>
      <p:grpSp>
        <p:nvGrpSpPr>
          <p:cNvPr id="37" name="グループ化 30">
            <a:extLst>
              <a:ext uri="{FF2B5EF4-FFF2-40B4-BE49-F238E27FC236}">
                <a16:creationId xmlns:a16="http://schemas.microsoft.com/office/drawing/2014/main" id="{41565FD4-A21A-4515-80D2-B3BCACE73A84}"/>
              </a:ext>
            </a:extLst>
          </p:cNvPr>
          <p:cNvGrpSpPr>
            <a:grpSpLocks/>
          </p:cNvGrpSpPr>
          <p:nvPr/>
        </p:nvGrpSpPr>
        <p:grpSpPr bwMode="auto">
          <a:xfrm>
            <a:off x="180231" y="8461797"/>
            <a:ext cx="3548324" cy="1988858"/>
            <a:chOff x="9312060" y="7469688"/>
            <a:chExt cx="3549792" cy="1988858"/>
          </a:xfrm>
        </p:grpSpPr>
        <p:sp>
          <p:nvSpPr>
            <p:cNvPr id="38" name="正方形/長方形 31">
              <a:extLst>
                <a:ext uri="{FF2B5EF4-FFF2-40B4-BE49-F238E27FC236}">
                  <a16:creationId xmlns:a16="http://schemas.microsoft.com/office/drawing/2014/main" id="{16385682-8045-4BE8-BA63-17851B8BCF73}"/>
                </a:ext>
              </a:extLst>
            </p:cNvPr>
            <p:cNvSpPr>
              <a:spLocks noChangeArrowheads="1"/>
            </p:cNvSpPr>
            <p:nvPr/>
          </p:nvSpPr>
          <p:spPr bwMode="auto">
            <a:xfrm>
              <a:off x="9312060" y="7469688"/>
              <a:ext cx="3549792" cy="1967205"/>
            </a:xfrm>
            <a:prstGeom prst="rect">
              <a:avLst/>
            </a:prstGeom>
            <a:noFill/>
            <a:ln w="9525">
              <a:noFill/>
              <a:miter lim="800000"/>
              <a:headEnd/>
              <a:tailEnd/>
            </a:ln>
          </p:spPr>
          <p:txBody>
            <a:bodyPr wrap="square">
              <a:spAutoFit/>
            </a:bodyPr>
            <a:lstStyle/>
            <a:p>
              <a:pPr algn="ctr">
                <a:lnSpc>
                  <a:spcPts val="1600"/>
                </a:lnSpc>
              </a:pPr>
              <a:r>
                <a:rPr kumimoji="0" lang="ja-JP" altLang="en-US" sz="900" b="1" dirty="0">
                  <a:solidFill>
                    <a:srgbClr val="000000"/>
                  </a:solidFill>
                  <a:latin typeface="メイリオ" panose="020B0604030504040204" pitchFamily="50" charset="-128"/>
                  <a:ea typeface="メイリオ" panose="020B0604030504040204" pitchFamily="50" charset="-128"/>
                </a:rPr>
                <a:t>新宿区民活動支援サイト</a:t>
              </a:r>
              <a:r>
                <a:rPr kumimoji="0" lang="ja-JP" altLang="en-US" sz="1100" b="1" dirty="0">
                  <a:solidFill>
                    <a:srgbClr val="FF3300"/>
                  </a:solidFill>
                  <a:latin typeface="メイリオ" panose="020B0604030504040204" pitchFamily="50" charset="-128"/>
                  <a:ea typeface="メイリオ" panose="020B0604030504040204" pitchFamily="50" charset="-128"/>
                </a:rPr>
                <a:t>“キラミラネット”</a:t>
              </a:r>
              <a:r>
                <a:rPr kumimoji="0" lang="ja-JP" altLang="en-US" sz="900" b="1" dirty="0">
                  <a:solidFill>
                    <a:srgbClr val="000000"/>
                  </a:solidFill>
                  <a:latin typeface="メイリオ" panose="020B0604030504040204" pitchFamily="50" charset="-128"/>
                  <a:ea typeface="メイリオ" panose="020B0604030504040204" pitchFamily="50" charset="-128"/>
                </a:rPr>
                <a:t>をご利用ください</a:t>
              </a:r>
              <a:endParaRPr kumimoji="0" lang="en-US" altLang="ja-JP" sz="900" b="1" dirty="0">
                <a:solidFill>
                  <a:srgbClr val="000000"/>
                </a:solidFill>
                <a:latin typeface="メイリオ" panose="020B0604030504040204" pitchFamily="50" charset="-128"/>
                <a:ea typeface="メイリオ" panose="020B0604030504040204" pitchFamily="50" charset="-128"/>
              </a:endParaRPr>
            </a:p>
            <a:p>
              <a:pPr algn="just">
                <a:lnSpc>
                  <a:spcPts val="1500"/>
                </a:lnSpc>
              </a:pPr>
              <a:r>
                <a:rPr kumimoji="0" lang="ja-JP" altLang="en-US" dirty="0">
                  <a:solidFill>
                    <a:srgbClr val="000000"/>
                  </a:solidFill>
                  <a:latin typeface="HGPｺﾞｼｯｸM" pitchFamily="50" charset="-128"/>
                  <a:ea typeface="HGPｺﾞｼｯｸM" pitchFamily="50" charset="-128"/>
                </a:rPr>
                <a:t>　</a:t>
              </a:r>
              <a:r>
                <a:rPr kumimoji="0" lang="ja-JP" altLang="en-US" sz="900" dirty="0">
                  <a:solidFill>
                    <a:srgbClr val="000000"/>
                  </a:solidFill>
                  <a:latin typeface="メイリオ" panose="020B0604030504040204" pitchFamily="50" charset="-128"/>
                  <a:ea typeface="メイリオ" panose="020B0604030504040204" pitchFamily="50" charset="-128"/>
                </a:rPr>
                <a:t>新宿区を拠点に行われている地域活動や社会貢献活動、</a:t>
              </a:r>
              <a:br>
                <a:rPr kumimoji="0" lang="en-US" altLang="ja-JP" sz="900" dirty="0">
                  <a:solidFill>
                    <a:srgbClr val="000000"/>
                  </a:solidFill>
                  <a:latin typeface="メイリオ" panose="020B0604030504040204" pitchFamily="50" charset="-128"/>
                  <a:ea typeface="メイリオ" panose="020B0604030504040204" pitchFamily="50" charset="-128"/>
                </a:rPr>
              </a:br>
              <a:r>
                <a:rPr kumimoji="0" lang="ja-JP" altLang="en-US" sz="900" dirty="0">
                  <a:solidFill>
                    <a:srgbClr val="000000"/>
                  </a:solidFill>
                  <a:latin typeface="メイリオ" panose="020B0604030504040204" pitchFamily="50" charset="-128"/>
                  <a:ea typeface="メイリオ" panose="020B0604030504040204" pitchFamily="50" charset="-128"/>
                </a:rPr>
                <a:t> のの趣味、サークル活動など、身近な地域活動の情報を一堂に集</a:t>
              </a:r>
              <a:endParaRPr kumimoji="0" lang="en-US" altLang="ja-JP" sz="900" dirty="0">
                <a:solidFill>
                  <a:srgbClr val="000000"/>
                </a:solidFill>
                <a:latin typeface="メイリオ" panose="020B0604030504040204" pitchFamily="50" charset="-128"/>
                <a:ea typeface="メイリオ" panose="020B0604030504040204" pitchFamily="50" charset="-128"/>
              </a:endParaRPr>
            </a:p>
            <a:p>
              <a:pPr algn="just">
                <a:lnSpc>
                  <a:spcPts val="1500"/>
                </a:lnSpc>
              </a:pPr>
              <a:r>
                <a:rPr kumimoji="0" lang="ja-JP" altLang="en-US" sz="900" dirty="0">
                  <a:solidFill>
                    <a:srgbClr val="000000"/>
                  </a:solidFill>
                  <a:latin typeface="メイリオ" panose="020B0604030504040204" pitchFamily="50" charset="-128"/>
                  <a:ea typeface="メイリオ" panose="020B0604030504040204" pitchFamily="50" charset="-128"/>
                </a:rPr>
                <a:t> め、発信する</a:t>
              </a:r>
              <a:r>
                <a:rPr kumimoji="0" lang="en-US" altLang="ja-JP" sz="900" dirty="0">
                  <a:solidFill>
                    <a:srgbClr val="000000"/>
                  </a:solidFill>
                  <a:latin typeface="メイリオ" panose="020B0604030504040204" pitchFamily="50" charset="-128"/>
                  <a:ea typeface="メイリオ" panose="020B0604030504040204" pitchFamily="50" charset="-128"/>
                </a:rPr>
                <a:t>WEB</a:t>
              </a:r>
              <a:r>
                <a:rPr kumimoji="0" lang="ja-JP" altLang="en-US" sz="900" dirty="0">
                  <a:solidFill>
                    <a:srgbClr val="000000"/>
                  </a:solidFill>
                  <a:latin typeface="メイリオ" panose="020B0604030504040204" pitchFamily="50" charset="-128"/>
                  <a:ea typeface="メイリオ" panose="020B0604030504040204" pitchFamily="50" charset="-128"/>
                </a:rPr>
                <a:t>サイトです。現在、</a:t>
              </a:r>
              <a:r>
                <a:rPr kumimoji="0" lang="en-US" altLang="ja-JP" sz="900" dirty="0">
                  <a:solidFill>
                    <a:srgbClr val="000000"/>
                  </a:solidFill>
                  <a:latin typeface="メイリオ" panose="020B0604030504040204" pitchFamily="50" charset="-128"/>
                  <a:ea typeface="メイリオ" panose="020B0604030504040204" pitchFamily="50" charset="-128"/>
                </a:rPr>
                <a:t>WEB</a:t>
              </a:r>
              <a:r>
                <a:rPr kumimoji="0" lang="ja-JP" altLang="en-US" sz="900" dirty="0">
                  <a:solidFill>
                    <a:srgbClr val="000000"/>
                  </a:solidFill>
                  <a:latin typeface="メイリオ" panose="020B0604030504040204" pitchFamily="50" charset="-128"/>
                  <a:ea typeface="メイリオ" panose="020B0604030504040204" pitchFamily="50" charset="-128"/>
                </a:rPr>
                <a:t>会員を募集していま</a:t>
              </a:r>
              <a:endParaRPr kumimoji="0" lang="en-US" altLang="ja-JP" sz="900" dirty="0">
                <a:solidFill>
                  <a:srgbClr val="000000"/>
                </a:solidFill>
                <a:latin typeface="メイリオ" panose="020B0604030504040204" pitchFamily="50" charset="-128"/>
                <a:ea typeface="メイリオ" panose="020B0604030504040204" pitchFamily="50" charset="-128"/>
              </a:endParaRPr>
            </a:p>
            <a:p>
              <a:pPr algn="just">
                <a:lnSpc>
                  <a:spcPts val="1500"/>
                </a:lnSpc>
              </a:pPr>
              <a:r>
                <a:rPr kumimoji="0" lang="ja-JP" altLang="en-US" sz="900" dirty="0">
                  <a:solidFill>
                    <a:srgbClr val="000000"/>
                  </a:solidFill>
                  <a:latin typeface="メイリオ" panose="020B0604030504040204" pitchFamily="50" charset="-128"/>
                  <a:ea typeface="メイリオ" panose="020B0604030504040204" pitchFamily="50" charset="-128"/>
                </a:rPr>
                <a:t> す。（登録料は無料です）</a:t>
              </a:r>
            </a:p>
            <a:p>
              <a:pPr>
                <a:lnSpc>
                  <a:spcPts val="1500"/>
                </a:lnSpc>
              </a:pPr>
              <a:r>
                <a:rPr kumimoji="0" lang="ja-JP" altLang="en-US" sz="900" dirty="0">
                  <a:solidFill>
                    <a:srgbClr val="000000"/>
                  </a:solidFill>
                  <a:latin typeface="メイリオ" panose="020B0604030504040204" pitchFamily="50" charset="-128"/>
                  <a:ea typeface="メイリオ" panose="020B0604030504040204" pitchFamily="50" charset="-128"/>
                </a:rPr>
                <a:t> </a:t>
              </a:r>
              <a:r>
                <a:rPr kumimoji="0" lang="en-US" altLang="ja-JP" sz="900" dirty="0">
                  <a:solidFill>
                    <a:srgbClr val="000000"/>
                  </a:solidFill>
                  <a:latin typeface="メイリオ" panose="020B0604030504040204" pitchFamily="50" charset="-128"/>
                  <a:ea typeface="メイリオ" panose="020B0604030504040204" pitchFamily="50" charset="-128"/>
                </a:rPr>
                <a:t>URL</a:t>
              </a:r>
              <a:r>
                <a:rPr kumimoji="0" lang="ja-JP" altLang="en-US" sz="900" dirty="0">
                  <a:solidFill>
                    <a:srgbClr val="000000"/>
                  </a:solidFill>
                  <a:latin typeface="メイリオ" panose="020B0604030504040204" pitchFamily="50" charset="-128"/>
                  <a:ea typeface="メイリオ" panose="020B0604030504040204" pitchFamily="50" charset="-128"/>
                </a:rPr>
                <a:t>：</a:t>
              </a:r>
              <a:r>
                <a:rPr kumimoji="0" lang="en-US" altLang="ja-JP" sz="900" dirty="0">
                  <a:solidFill>
                    <a:srgbClr val="000000"/>
                  </a:solidFill>
                  <a:latin typeface="メイリオ" panose="020B0604030504040204" pitchFamily="50" charset="-128"/>
                  <a:ea typeface="メイリオ" panose="020B0604030504040204" pitchFamily="50" charset="-128"/>
                </a:rPr>
                <a:t>http://shinjuku.genki365.net/</a:t>
              </a:r>
            </a:p>
            <a:p>
              <a:pPr>
                <a:lnSpc>
                  <a:spcPts val="1400"/>
                </a:lnSpc>
              </a:pPr>
              <a:r>
                <a:rPr kumimoji="0" lang="ja-JP" altLang="en-US" sz="900" dirty="0">
                  <a:solidFill>
                    <a:srgbClr val="000000"/>
                  </a:solidFill>
                  <a:latin typeface="メイリオ" panose="020B0604030504040204" pitchFamily="50" charset="-128"/>
                  <a:ea typeface="メイリオ" panose="020B0604030504040204" pitchFamily="50" charset="-128"/>
                </a:rPr>
                <a:t> 問合せ：新宿区地域振興部</a:t>
              </a:r>
              <a:endParaRPr kumimoji="0" lang="en-US" altLang="ja-JP" sz="900" dirty="0">
                <a:solidFill>
                  <a:srgbClr val="000000"/>
                </a:solidFill>
                <a:latin typeface="メイリオ" panose="020B0604030504040204" pitchFamily="50" charset="-128"/>
                <a:ea typeface="メイリオ" panose="020B0604030504040204" pitchFamily="50" charset="-128"/>
              </a:endParaRPr>
            </a:p>
            <a:p>
              <a:pPr>
                <a:lnSpc>
                  <a:spcPts val="1400"/>
                </a:lnSpc>
              </a:pPr>
              <a:r>
                <a:rPr kumimoji="0" lang="ja-JP" altLang="en-US" sz="900" dirty="0">
                  <a:solidFill>
                    <a:srgbClr val="000000"/>
                  </a:solidFill>
                  <a:latin typeface="メイリオ" panose="020B0604030504040204" pitchFamily="50" charset="-128"/>
                  <a:ea typeface="メイリオ" panose="020B0604030504040204" pitchFamily="50" charset="-128"/>
                </a:rPr>
                <a:t>　　　　　地域コミュニティ課</a:t>
              </a:r>
              <a:endParaRPr kumimoji="0" lang="en-US" altLang="ja-JP" sz="900" dirty="0">
                <a:solidFill>
                  <a:srgbClr val="000000"/>
                </a:solidFill>
                <a:latin typeface="メイリオ" panose="020B0604030504040204" pitchFamily="50" charset="-128"/>
                <a:ea typeface="メイリオ" panose="020B0604030504040204" pitchFamily="50" charset="-128"/>
              </a:endParaRPr>
            </a:p>
            <a:p>
              <a:pPr>
                <a:lnSpc>
                  <a:spcPts val="1400"/>
                </a:lnSpc>
              </a:pPr>
              <a:r>
                <a:rPr kumimoji="0" lang="ja-JP" altLang="en-US" sz="900" dirty="0">
                  <a:solidFill>
                    <a:srgbClr val="000000"/>
                  </a:solidFill>
                  <a:latin typeface="メイリオ" panose="020B0604030504040204" pitchFamily="50" charset="-128"/>
                  <a:ea typeface="メイリオ" panose="020B0604030504040204" pitchFamily="50" charset="-128"/>
                </a:rPr>
                <a:t> </a:t>
              </a:r>
              <a:r>
                <a:rPr kumimoji="0" lang="en-US" altLang="ja-JP" sz="900" dirty="0">
                  <a:solidFill>
                    <a:srgbClr val="000000"/>
                  </a:solidFill>
                  <a:latin typeface="メイリオ" panose="020B0604030504040204" pitchFamily="50" charset="-128"/>
                  <a:ea typeface="メイリオ" panose="020B0604030504040204" pitchFamily="50" charset="-128"/>
                </a:rPr>
                <a:t>【</a:t>
              </a:r>
              <a:r>
                <a:rPr kumimoji="0" lang="ja-JP" altLang="en-US" sz="900" dirty="0">
                  <a:solidFill>
                    <a:srgbClr val="000000"/>
                  </a:solidFill>
                  <a:latin typeface="メイリオ" panose="020B0604030504040204" pitchFamily="50" charset="-128"/>
                  <a:ea typeface="メイリオ" panose="020B0604030504040204" pitchFamily="50" charset="-128"/>
                </a:rPr>
                <a:t>電話</a:t>
              </a:r>
              <a:r>
                <a:rPr kumimoji="0" lang="en-US" altLang="ja-JP" sz="900" dirty="0">
                  <a:solidFill>
                    <a:srgbClr val="000000"/>
                  </a:solidFill>
                  <a:latin typeface="メイリオ" panose="020B0604030504040204" pitchFamily="50" charset="-128"/>
                  <a:ea typeface="メイリオ" panose="020B0604030504040204" pitchFamily="50" charset="-128"/>
                </a:rPr>
                <a:t>】 03-5273-3872</a:t>
              </a:r>
              <a:r>
                <a:rPr kumimoji="0" lang="ja-JP" altLang="en-US" sz="900" dirty="0">
                  <a:solidFill>
                    <a:srgbClr val="000000"/>
                  </a:solidFill>
                  <a:latin typeface="メイリオ" panose="020B0604030504040204" pitchFamily="50" charset="-128"/>
                  <a:ea typeface="メイリオ" panose="020B0604030504040204" pitchFamily="50" charset="-128"/>
                </a:rPr>
                <a:t>　　　</a:t>
              </a:r>
              <a:endParaRPr kumimoji="0" lang="en-US" altLang="ja-JP" sz="900" dirty="0">
                <a:solidFill>
                  <a:srgbClr val="000000"/>
                </a:solidFill>
                <a:latin typeface="メイリオ" panose="020B0604030504040204" pitchFamily="50" charset="-128"/>
                <a:ea typeface="メイリオ" panose="020B0604030504040204" pitchFamily="50" charset="-128"/>
              </a:endParaRPr>
            </a:p>
            <a:p>
              <a:pPr>
                <a:lnSpc>
                  <a:spcPts val="1400"/>
                </a:lnSpc>
              </a:pPr>
              <a:r>
                <a:rPr kumimoji="0" lang="ja-JP" altLang="en-US" sz="900" dirty="0">
                  <a:solidFill>
                    <a:srgbClr val="000000"/>
                  </a:solidFill>
                  <a:latin typeface="メイリオ" panose="020B0604030504040204" pitchFamily="50" charset="-128"/>
                  <a:ea typeface="メイリオ" panose="020B0604030504040204" pitchFamily="50" charset="-128"/>
                </a:rPr>
                <a:t> </a:t>
              </a:r>
              <a:r>
                <a:rPr kumimoji="0" lang="en-US" altLang="ja-JP" sz="900" dirty="0">
                  <a:solidFill>
                    <a:srgbClr val="000000"/>
                  </a:solidFill>
                  <a:latin typeface="メイリオ" panose="020B0604030504040204" pitchFamily="50" charset="-128"/>
                  <a:ea typeface="メイリオ" panose="020B0604030504040204" pitchFamily="50" charset="-128"/>
                </a:rPr>
                <a:t>【FAX】 03-3209-7455</a:t>
              </a:r>
            </a:p>
          </p:txBody>
        </p:sp>
        <p:sp>
          <p:nvSpPr>
            <p:cNvPr id="39" name="正方形/長方形 38">
              <a:extLst>
                <a:ext uri="{FF2B5EF4-FFF2-40B4-BE49-F238E27FC236}">
                  <a16:creationId xmlns:a16="http://schemas.microsoft.com/office/drawing/2014/main" id="{677BE4EE-4DF0-41AB-A3FB-415914C36A32}"/>
                </a:ext>
              </a:extLst>
            </p:cNvPr>
            <p:cNvSpPr/>
            <p:nvPr/>
          </p:nvSpPr>
          <p:spPr>
            <a:xfrm>
              <a:off x="9393055" y="7477346"/>
              <a:ext cx="3390857" cy="1981200"/>
            </a:xfrm>
            <a:prstGeom prst="rect">
              <a:avLst/>
            </a:prstGeom>
            <a:noFill/>
            <a:ln w="19050">
              <a:solidFill>
                <a:srgbClr val="FF6600"/>
              </a:solid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40" name="正方形/長方形 39">
            <a:extLst>
              <a:ext uri="{FF2B5EF4-FFF2-40B4-BE49-F238E27FC236}">
                <a16:creationId xmlns:a16="http://schemas.microsoft.com/office/drawing/2014/main" id="{3565FCF7-C979-4DFD-9EAC-CF2FEA71DB54}"/>
              </a:ext>
            </a:extLst>
          </p:cNvPr>
          <p:cNvSpPr/>
          <p:nvPr/>
        </p:nvSpPr>
        <p:spPr>
          <a:xfrm>
            <a:off x="3695363" y="6410542"/>
            <a:ext cx="3531891" cy="2000732"/>
          </a:xfrm>
          <a:prstGeom prst="rect">
            <a:avLst/>
          </a:prstGeom>
          <a:solidFill>
            <a:srgbClr val="F1F2EA"/>
          </a:solidFill>
          <a:ln>
            <a:no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1" name="正方形/長方形 40">
            <a:extLst>
              <a:ext uri="{FF2B5EF4-FFF2-40B4-BE49-F238E27FC236}">
                <a16:creationId xmlns:a16="http://schemas.microsoft.com/office/drawing/2014/main" id="{24C59162-6E02-4176-8203-04C7886E6376}"/>
              </a:ext>
            </a:extLst>
          </p:cNvPr>
          <p:cNvSpPr/>
          <p:nvPr/>
        </p:nvSpPr>
        <p:spPr>
          <a:xfrm>
            <a:off x="271139" y="5135266"/>
            <a:ext cx="6942038" cy="3260067"/>
          </a:xfrm>
          <a:prstGeom prst="rect">
            <a:avLst/>
          </a:prstGeom>
          <a:noFill/>
          <a:ln w="28575">
            <a:solidFill>
              <a:srgbClr val="565C36"/>
            </a:solid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42" name="直線コネクタ 41">
            <a:extLst>
              <a:ext uri="{FF2B5EF4-FFF2-40B4-BE49-F238E27FC236}">
                <a16:creationId xmlns:a16="http://schemas.microsoft.com/office/drawing/2014/main" id="{86B989CE-7904-4B2C-911A-640E951D87AF}"/>
              </a:ext>
            </a:extLst>
          </p:cNvPr>
          <p:cNvCxnSpPr>
            <a:cxnSpLocks/>
          </p:cNvCxnSpPr>
          <p:nvPr/>
        </p:nvCxnSpPr>
        <p:spPr>
          <a:xfrm>
            <a:off x="3687110" y="6406687"/>
            <a:ext cx="1022" cy="1998759"/>
          </a:xfrm>
          <a:prstGeom prst="line">
            <a:avLst/>
          </a:prstGeom>
          <a:ln w="28575">
            <a:solidFill>
              <a:srgbClr val="565C36"/>
            </a:solidFill>
          </a:ln>
        </p:spPr>
        <p:style>
          <a:lnRef idx="1">
            <a:schemeClr val="dk1"/>
          </a:lnRef>
          <a:fillRef idx="0">
            <a:schemeClr val="dk1"/>
          </a:fillRef>
          <a:effectRef idx="0">
            <a:schemeClr val="dk1"/>
          </a:effectRef>
          <a:fontRef idx="minor">
            <a:schemeClr val="tx1"/>
          </a:fontRef>
        </p:style>
      </p:cxnSp>
      <p:grpSp>
        <p:nvGrpSpPr>
          <p:cNvPr id="43" name="グループ化 42">
            <a:extLst>
              <a:ext uri="{FF2B5EF4-FFF2-40B4-BE49-F238E27FC236}">
                <a16:creationId xmlns:a16="http://schemas.microsoft.com/office/drawing/2014/main" id="{00819E22-DF47-4FB4-A6CD-A77FF1D669B6}"/>
              </a:ext>
            </a:extLst>
          </p:cNvPr>
          <p:cNvGrpSpPr/>
          <p:nvPr/>
        </p:nvGrpSpPr>
        <p:grpSpPr>
          <a:xfrm>
            <a:off x="3707367" y="8412336"/>
            <a:ext cx="3429501" cy="2137794"/>
            <a:chOff x="11266355" y="8412336"/>
            <a:chExt cx="3429501" cy="2137794"/>
          </a:xfrm>
        </p:grpSpPr>
        <p:sp>
          <p:nvSpPr>
            <p:cNvPr id="44" name="正方形/長方形 74">
              <a:extLst>
                <a:ext uri="{FF2B5EF4-FFF2-40B4-BE49-F238E27FC236}">
                  <a16:creationId xmlns:a16="http://schemas.microsoft.com/office/drawing/2014/main" id="{9757E5EA-B307-4DAD-AE64-980FDBDB837B}"/>
                </a:ext>
              </a:extLst>
            </p:cNvPr>
            <p:cNvSpPr>
              <a:spLocks noChangeArrowheads="1"/>
            </p:cNvSpPr>
            <p:nvPr/>
          </p:nvSpPr>
          <p:spPr bwMode="auto">
            <a:xfrm>
              <a:off x="11266963" y="8479691"/>
              <a:ext cx="3428893" cy="2070439"/>
            </a:xfrm>
            <a:prstGeom prst="rect">
              <a:avLst/>
            </a:prstGeom>
            <a:noFill/>
            <a:ln w="9525">
              <a:noFill/>
              <a:miter lim="800000"/>
              <a:headEnd/>
              <a:tailEnd/>
            </a:ln>
          </p:spPr>
          <p:txBody>
            <a:bodyPr>
              <a:noAutofit/>
            </a:bodyPr>
            <a:lstStyle/>
            <a:p>
              <a:pPr algn="r" defTabSz="914400">
                <a:lnSpc>
                  <a:spcPts val="1600"/>
                </a:lnSpc>
                <a:spcAft>
                  <a:spcPts val="400"/>
                </a:spcAft>
              </a:pPr>
              <a:r>
                <a:rPr kumimoji="0" lang="ja-JP" altLang="en-US" sz="1050" b="1" dirty="0">
                  <a:solidFill>
                    <a:srgbClr val="000000"/>
                  </a:solidFill>
                  <a:latin typeface="メイリオ" panose="020B0604030504040204" pitchFamily="50" charset="-128"/>
                  <a:ea typeface="メイリオ" panose="020B0604030504040204" pitchFamily="50" charset="-128"/>
                </a:rPr>
                <a:t>＜イベント情報</a:t>
              </a:r>
              <a:r>
                <a:rPr kumimoji="0" lang="en-US" altLang="ja-JP" sz="1050" b="1" dirty="0">
                  <a:solidFill>
                    <a:srgbClr val="000000"/>
                  </a:solidFill>
                  <a:latin typeface="メイリオ" panose="020B0604030504040204" pitchFamily="50" charset="-128"/>
                  <a:ea typeface="メイリオ" panose="020B0604030504040204" pitchFamily="50" charset="-128"/>
                </a:rPr>
                <a:t>/</a:t>
              </a:r>
              <a:r>
                <a:rPr kumimoji="0" lang="ja-JP" altLang="en-US" sz="1050" b="1" dirty="0">
                  <a:solidFill>
                    <a:srgbClr val="000000"/>
                  </a:solidFill>
                  <a:latin typeface="メイリオ" panose="020B0604030504040204" pitchFamily="50" charset="-128"/>
                  <a:ea typeface="メイリオ" panose="020B0604030504040204" pitchFamily="50" charset="-128"/>
                </a:rPr>
                <a:t>ボランティア募集など＞</a:t>
              </a:r>
              <a:endParaRPr kumimoji="0" lang="en-US" altLang="ja-JP" sz="1050" b="1" dirty="0">
                <a:solidFill>
                  <a:srgbClr val="000000"/>
                </a:solidFill>
                <a:latin typeface="メイリオ" panose="020B0604030504040204" pitchFamily="50" charset="-128"/>
                <a:ea typeface="メイリオ" panose="020B0604030504040204" pitchFamily="50" charset="-128"/>
              </a:endParaRPr>
            </a:p>
            <a:p>
              <a:pPr algn="just" defTabSz="914400">
                <a:lnSpc>
                  <a:spcPts val="1500"/>
                </a:lnSpc>
              </a:pPr>
              <a:r>
                <a:rPr kumimoji="0" lang="ja-JP" altLang="en-US" sz="1000" b="1" dirty="0">
                  <a:solidFill>
                    <a:srgbClr val="000000"/>
                  </a:solidFill>
                  <a:latin typeface="メイリオ" panose="020B0604030504040204" pitchFamily="50" charset="-128"/>
                  <a:ea typeface="メイリオ" panose="020B0604030504040204" pitchFamily="50" charset="-128"/>
                </a:rPr>
                <a:t>◆対象期間：</a:t>
              </a:r>
              <a:r>
                <a:rPr kumimoji="0" lang="en-US" altLang="ja-JP" sz="1000" b="1" dirty="0">
                  <a:solidFill>
                    <a:srgbClr val="000000"/>
                  </a:solidFill>
                  <a:latin typeface="メイリオ" panose="020B0604030504040204" pitchFamily="50" charset="-128"/>
                  <a:ea typeface="メイリオ" panose="020B0604030504040204" pitchFamily="50" charset="-128"/>
                </a:rPr>
                <a:t>2021</a:t>
              </a:r>
              <a:r>
                <a:rPr kumimoji="0" lang="ja-JP" altLang="en-US" sz="1000" b="1" dirty="0">
                  <a:solidFill>
                    <a:srgbClr val="000000"/>
                  </a:solidFill>
                  <a:latin typeface="メイリオ" panose="020B0604030504040204" pitchFamily="50" charset="-128"/>
                  <a:ea typeface="メイリオ" panose="020B0604030504040204" pitchFamily="50" charset="-128"/>
                </a:rPr>
                <a:t>年</a:t>
              </a:r>
              <a:r>
                <a:rPr kumimoji="0" lang="en-US" altLang="ja-JP" sz="1000" b="1" dirty="0">
                  <a:solidFill>
                    <a:srgbClr val="000000"/>
                  </a:solidFill>
                  <a:latin typeface="メイリオ" panose="020B0604030504040204" pitchFamily="50" charset="-128"/>
                  <a:ea typeface="メイリオ" panose="020B0604030504040204" pitchFamily="50" charset="-128"/>
                </a:rPr>
                <a:t>11</a:t>
              </a:r>
              <a:r>
                <a:rPr kumimoji="0" lang="ja-JP" altLang="en-US" sz="1000" b="1" dirty="0">
                  <a:solidFill>
                    <a:srgbClr val="000000"/>
                  </a:solidFill>
                  <a:latin typeface="メイリオ" panose="020B0604030504040204" pitchFamily="50" charset="-128"/>
                  <a:ea typeface="メイリオ" panose="020B0604030504040204" pitchFamily="50" charset="-128"/>
                </a:rPr>
                <a:t>月</a:t>
              </a:r>
              <a:r>
                <a:rPr kumimoji="0" lang="en-US" altLang="ja-JP" sz="1000" b="1" dirty="0">
                  <a:solidFill>
                    <a:srgbClr val="000000"/>
                  </a:solidFill>
                  <a:latin typeface="メイリオ" panose="020B0604030504040204" pitchFamily="50" charset="-128"/>
                  <a:ea typeface="メイリオ" panose="020B0604030504040204" pitchFamily="50" charset="-128"/>
                </a:rPr>
                <a:t>25</a:t>
              </a:r>
              <a:r>
                <a:rPr kumimoji="0" lang="ja-JP" altLang="en-US" sz="1000" b="1" dirty="0">
                  <a:solidFill>
                    <a:srgbClr val="000000"/>
                  </a:solidFill>
                  <a:latin typeface="メイリオ" panose="020B0604030504040204" pitchFamily="50" charset="-128"/>
                  <a:ea typeface="メイリオ" panose="020B0604030504040204" pitchFamily="50" charset="-128"/>
                </a:rPr>
                <a:t>日</a:t>
              </a:r>
              <a:r>
                <a:rPr kumimoji="0" lang="en-US" altLang="ja-JP" sz="1000" b="1" dirty="0">
                  <a:solidFill>
                    <a:srgbClr val="000000"/>
                  </a:solidFill>
                  <a:latin typeface="メイリオ" panose="020B0604030504040204" pitchFamily="50" charset="-128"/>
                  <a:ea typeface="メイリオ" panose="020B0604030504040204" pitchFamily="50" charset="-128"/>
                </a:rPr>
                <a:t>(</a:t>
              </a:r>
              <a:r>
                <a:rPr kumimoji="0" lang="ja-JP" altLang="en-US" sz="1000" b="1" dirty="0">
                  <a:solidFill>
                    <a:srgbClr val="000000"/>
                  </a:solidFill>
                  <a:latin typeface="メイリオ" panose="020B0604030504040204" pitchFamily="50" charset="-128"/>
                  <a:ea typeface="メイリオ" panose="020B0604030504040204" pitchFamily="50" charset="-128"/>
                </a:rPr>
                <a:t>木</a:t>
              </a:r>
              <a:r>
                <a:rPr kumimoji="0" lang="en-US" altLang="ja-JP" sz="1000" b="1" dirty="0">
                  <a:solidFill>
                    <a:srgbClr val="000000"/>
                  </a:solidFill>
                  <a:latin typeface="メイリオ" panose="020B0604030504040204" pitchFamily="50" charset="-128"/>
                  <a:ea typeface="メイリオ" panose="020B0604030504040204" pitchFamily="50" charset="-128"/>
                </a:rPr>
                <a:t>)</a:t>
              </a:r>
              <a:r>
                <a:rPr kumimoji="0" lang="ja-JP" altLang="en-US" sz="1000" b="1" dirty="0">
                  <a:solidFill>
                    <a:srgbClr val="000000"/>
                  </a:solidFill>
                  <a:latin typeface="メイリオ" panose="020B0604030504040204" pitchFamily="50" charset="-128"/>
                  <a:ea typeface="メイリオ" panose="020B0604030504040204" pitchFamily="50" charset="-128"/>
                </a:rPr>
                <a:t>～</a:t>
              </a:r>
              <a:r>
                <a:rPr kumimoji="0" lang="en-US" altLang="ja-JP" sz="1000" b="1" dirty="0">
                  <a:solidFill>
                    <a:srgbClr val="000000"/>
                  </a:solidFill>
                  <a:latin typeface="メイリオ" panose="020B0604030504040204" pitchFamily="50" charset="-128"/>
                  <a:ea typeface="メイリオ" panose="020B0604030504040204" pitchFamily="50" charset="-128"/>
                </a:rPr>
                <a:t>12</a:t>
              </a:r>
              <a:r>
                <a:rPr kumimoji="0" lang="ja-JP" altLang="en-US" sz="1000" b="1" dirty="0">
                  <a:solidFill>
                    <a:srgbClr val="000000"/>
                  </a:solidFill>
                  <a:latin typeface="メイリオ" panose="020B0604030504040204" pitchFamily="50" charset="-128"/>
                  <a:ea typeface="メイリオ" panose="020B0604030504040204" pitchFamily="50" charset="-128"/>
                </a:rPr>
                <a:t>月</a:t>
              </a:r>
              <a:r>
                <a:rPr kumimoji="0" lang="en-US" altLang="ja-JP" sz="1000" b="1" dirty="0">
                  <a:solidFill>
                    <a:srgbClr val="000000"/>
                  </a:solidFill>
                  <a:latin typeface="メイリオ" panose="020B0604030504040204" pitchFamily="50" charset="-128"/>
                  <a:ea typeface="メイリオ" panose="020B0604030504040204" pitchFamily="50" charset="-128"/>
                </a:rPr>
                <a:t>31</a:t>
              </a:r>
              <a:r>
                <a:rPr kumimoji="0" lang="ja-JP" altLang="en-US" sz="1000" b="1" dirty="0">
                  <a:solidFill>
                    <a:srgbClr val="000000"/>
                  </a:solidFill>
                  <a:latin typeface="メイリオ" panose="020B0604030504040204" pitchFamily="50" charset="-128"/>
                  <a:ea typeface="メイリオ" panose="020B0604030504040204" pitchFamily="50" charset="-128"/>
                </a:rPr>
                <a:t>日</a:t>
              </a:r>
              <a:r>
                <a:rPr kumimoji="0" lang="en-US" altLang="ja-JP" sz="1000" b="1" dirty="0">
                  <a:solidFill>
                    <a:srgbClr val="000000"/>
                  </a:solidFill>
                  <a:latin typeface="メイリオ" panose="020B0604030504040204" pitchFamily="50" charset="-128"/>
                  <a:ea typeface="メイリオ" panose="020B0604030504040204" pitchFamily="50" charset="-128"/>
                </a:rPr>
                <a:t>(</a:t>
              </a:r>
              <a:r>
                <a:rPr kumimoji="0" lang="ja-JP" altLang="en-US" sz="1000" b="1" dirty="0">
                  <a:solidFill>
                    <a:srgbClr val="000000"/>
                  </a:solidFill>
                  <a:latin typeface="メイリオ" panose="020B0604030504040204" pitchFamily="50" charset="-128"/>
                  <a:ea typeface="メイリオ" panose="020B0604030504040204" pitchFamily="50" charset="-128"/>
                </a:rPr>
                <a:t>金</a:t>
              </a:r>
              <a:r>
                <a:rPr kumimoji="0" lang="en-US" altLang="ja-JP" sz="1000" b="1" dirty="0">
                  <a:solidFill>
                    <a:srgbClr val="000000"/>
                  </a:solidFill>
                  <a:latin typeface="メイリオ" panose="020B0604030504040204" pitchFamily="50" charset="-128"/>
                  <a:ea typeface="メイリオ" panose="020B0604030504040204" pitchFamily="50" charset="-128"/>
                </a:rPr>
                <a:t>)</a:t>
              </a:r>
            </a:p>
            <a:p>
              <a:pPr algn="just" defTabSz="914400">
                <a:lnSpc>
                  <a:spcPts val="1500"/>
                </a:lnSpc>
              </a:pPr>
              <a:r>
                <a:rPr kumimoji="0" lang="ja-JP" altLang="en-US" sz="1000" b="1" dirty="0">
                  <a:solidFill>
                    <a:srgbClr val="000000"/>
                  </a:solidFill>
                  <a:latin typeface="メイリオ" panose="020B0604030504040204" pitchFamily="50" charset="-128"/>
                  <a:ea typeface="メイリオ" panose="020B0604030504040204" pitchFamily="50" charset="-128"/>
                </a:rPr>
                <a:t>◆募集締切：</a:t>
              </a:r>
              <a:r>
                <a:rPr kumimoji="0" lang="en-US" altLang="ja-JP" sz="1000" b="1" dirty="0">
                  <a:solidFill>
                    <a:srgbClr val="000000"/>
                  </a:solidFill>
                  <a:latin typeface="メイリオ" panose="020B0604030504040204" pitchFamily="50" charset="-128"/>
                  <a:ea typeface="メイリオ" panose="020B0604030504040204" pitchFamily="50" charset="-128"/>
                </a:rPr>
                <a:t>2021</a:t>
              </a:r>
              <a:r>
                <a:rPr kumimoji="0" lang="ja-JP" altLang="en-US" sz="1000" b="1" dirty="0">
                  <a:solidFill>
                    <a:srgbClr val="000000"/>
                  </a:solidFill>
                  <a:latin typeface="メイリオ" panose="020B0604030504040204" pitchFamily="50" charset="-128"/>
                  <a:ea typeface="メイリオ" panose="020B0604030504040204" pitchFamily="50" charset="-128"/>
                </a:rPr>
                <a:t>年</a:t>
              </a:r>
              <a:r>
                <a:rPr kumimoji="0" lang="en-US" altLang="ja-JP" sz="1000" b="1" dirty="0">
                  <a:solidFill>
                    <a:srgbClr val="000000"/>
                  </a:solidFill>
                  <a:latin typeface="メイリオ" panose="020B0604030504040204" pitchFamily="50" charset="-128"/>
                  <a:ea typeface="メイリオ" panose="020B0604030504040204" pitchFamily="50" charset="-128"/>
                </a:rPr>
                <a:t>11</a:t>
              </a:r>
              <a:r>
                <a:rPr kumimoji="0" lang="ja-JP" altLang="en-US" sz="1000" b="1" dirty="0">
                  <a:solidFill>
                    <a:srgbClr val="000000"/>
                  </a:solidFill>
                  <a:latin typeface="メイリオ" panose="020B0604030504040204" pitchFamily="50" charset="-128"/>
                  <a:ea typeface="メイリオ" panose="020B0604030504040204" pitchFamily="50" charset="-128"/>
                </a:rPr>
                <a:t>月</a:t>
              </a:r>
              <a:r>
                <a:rPr kumimoji="0" lang="en-US" altLang="ja-JP" sz="1000" b="1" dirty="0">
                  <a:solidFill>
                    <a:srgbClr val="000000"/>
                  </a:solidFill>
                  <a:latin typeface="メイリオ" panose="020B0604030504040204" pitchFamily="50" charset="-128"/>
                  <a:ea typeface="メイリオ" panose="020B0604030504040204" pitchFamily="50" charset="-128"/>
                </a:rPr>
                <a:t>2</a:t>
              </a:r>
              <a:r>
                <a:rPr kumimoji="0" lang="ja-JP" altLang="en-US" sz="1000" b="1" dirty="0">
                  <a:solidFill>
                    <a:srgbClr val="000000"/>
                  </a:solidFill>
                  <a:latin typeface="メイリオ" panose="020B0604030504040204" pitchFamily="50" charset="-128"/>
                  <a:ea typeface="メイリオ" panose="020B0604030504040204" pitchFamily="50" charset="-128"/>
                </a:rPr>
                <a:t>日</a:t>
              </a:r>
              <a:r>
                <a:rPr kumimoji="0" lang="en-US" altLang="ja-JP" sz="1000" b="1" dirty="0">
                  <a:solidFill>
                    <a:srgbClr val="000000"/>
                  </a:solidFill>
                  <a:latin typeface="メイリオ" panose="020B0604030504040204" pitchFamily="50" charset="-128"/>
                  <a:ea typeface="メイリオ" panose="020B0604030504040204" pitchFamily="50" charset="-128"/>
                </a:rPr>
                <a:t>(</a:t>
              </a:r>
              <a:r>
                <a:rPr kumimoji="0" lang="ja-JP" altLang="en-US" sz="1000" b="1" dirty="0">
                  <a:solidFill>
                    <a:srgbClr val="000000"/>
                  </a:solidFill>
                  <a:latin typeface="メイリオ" panose="020B0604030504040204" pitchFamily="50" charset="-128"/>
                  <a:ea typeface="メイリオ" panose="020B0604030504040204" pitchFamily="50" charset="-128"/>
                </a:rPr>
                <a:t>火</a:t>
              </a:r>
              <a:r>
                <a:rPr kumimoji="0" lang="en-US" altLang="ja-JP" sz="1000" b="1" dirty="0">
                  <a:solidFill>
                    <a:srgbClr val="000000"/>
                  </a:solidFill>
                  <a:latin typeface="メイリオ" panose="020B0604030504040204" pitchFamily="50" charset="-128"/>
                  <a:ea typeface="メイリオ" panose="020B0604030504040204" pitchFamily="50" charset="-128"/>
                </a:rPr>
                <a:t>)</a:t>
              </a:r>
            </a:p>
            <a:p>
              <a:pPr algn="just" defTabSz="914400">
                <a:lnSpc>
                  <a:spcPts val="1500"/>
                </a:lnSpc>
              </a:pPr>
              <a:r>
                <a:rPr kumimoji="0" lang="ja-JP" altLang="en-US" sz="1000" b="1" dirty="0">
                  <a:solidFill>
                    <a:srgbClr val="000000"/>
                  </a:solidFill>
                  <a:latin typeface="メイリオ" panose="020B0604030504040204" pitchFamily="50" charset="-128"/>
                  <a:ea typeface="メイリオ" panose="020B0604030504040204" pitchFamily="50" charset="-128"/>
                </a:rPr>
                <a:t>◆対象団体：当センター登録団体、一般利用団体</a:t>
              </a:r>
              <a:endParaRPr kumimoji="0" lang="en-US" altLang="ja-JP" sz="1000" b="1" dirty="0">
                <a:solidFill>
                  <a:srgbClr val="000000"/>
                </a:solidFill>
                <a:latin typeface="メイリオ" panose="020B0604030504040204" pitchFamily="50" charset="-128"/>
                <a:ea typeface="メイリオ" panose="020B0604030504040204" pitchFamily="50" charset="-128"/>
              </a:endParaRPr>
            </a:p>
            <a:p>
              <a:pPr algn="just" defTabSz="914400">
                <a:lnSpc>
                  <a:spcPts val="1500"/>
                </a:lnSpc>
              </a:pPr>
              <a:r>
                <a:rPr kumimoji="0" lang="ja-JP" altLang="en-US" sz="1000" b="1" dirty="0">
                  <a:solidFill>
                    <a:srgbClr val="000000"/>
                  </a:solidFill>
                  <a:latin typeface="メイリオ" panose="020B0604030504040204" pitchFamily="50" charset="-128"/>
                  <a:ea typeface="メイリオ" panose="020B0604030504040204" pitchFamily="50" charset="-128"/>
                </a:rPr>
                <a:t>◆掲載件数：最大</a:t>
              </a:r>
              <a:r>
                <a:rPr kumimoji="0" lang="en-US" altLang="ja-JP" sz="1000" b="1" dirty="0">
                  <a:latin typeface="メイリオ" panose="020B0604030504040204" pitchFamily="50" charset="-128"/>
                  <a:ea typeface="メイリオ" panose="020B0604030504040204" pitchFamily="50" charset="-128"/>
                </a:rPr>
                <a:t>5</a:t>
              </a:r>
              <a:r>
                <a:rPr kumimoji="0" lang="ja-JP" altLang="en-US" sz="1000" b="1" dirty="0">
                  <a:solidFill>
                    <a:srgbClr val="000000"/>
                  </a:solidFill>
                  <a:latin typeface="メイリオ" panose="020B0604030504040204" pitchFamily="50" charset="-128"/>
                  <a:ea typeface="メイリオ" panose="020B0604030504040204" pitchFamily="50" charset="-128"/>
                </a:rPr>
                <a:t>件（</a:t>
              </a:r>
              <a:r>
                <a:rPr kumimoji="0" lang="en-US" altLang="ja-JP" sz="1000" b="1" dirty="0">
                  <a:solidFill>
                    <a:srgbClr val="000000"/>
                  </a:solidFill>
                  <a:latin typeface="メイリオ" panose="020B0604030504040204" pitchFamily="50" charset="-128"/>
                  <a:ea typeface="メイリオ" panose="020B0604030504040204" pitchFamily="50" charset="-128"/>
                </a:rPr>
                <a:t>1</a:t>
              </a:r>
              <a:r>
                <a:rPr kumimoji="0" lang="ja-JP" altLang="en-US" sz="1000" b="1" dirty="0">
                  <a:solidFill>
                    <a:srgbClr val="000000"/>
                  </a:solidFill>
                  <a:latin typeface="メイリオ" panose="020B0604030504040204" pitchFamily="50" charset="-128"/>
                  <a:ea typeface="メイリオ" panose="020B0604030504040204" pitchFamily="50" charset="-128"/>
                </a:rPr>
                <a:t>団体</a:t>
              </a:r>
              <a:r>
                <a:rPr kumimoji="0" lang="en-US" altLang="ja-JP" sz="1000" b="1" dirty="0">
                  <a:solidFill>
                    <a:srgbClr val="000000"/>
                  </a:solidFill>
                  <a:latin typeface="メイリオ" panose="020B0604030504040204" pitchFamily="50" charset="-128"/>
                  <a:ea typeface="メイリオ" panose="020B0604030504040204" pitchFamily="50" charset="-128"/>
                </a:rPr>
                <a:t>1</a:t>
              </a:r>
              <a:r>
                <a:rPr kumimoji="0" lang="ja-JP" altLang="en-US" sz="1000" b="1" dirty="0">
                  <a:solidFill>
                    <a:srgbClr val="000000"/>
                  </a:solidFill>
                  <a:latin typeface="メイリオ" panose="020B0604030504040204" pitchFamily="50" charset="-128"/>
                  <a:ea typeface="メイリオ" panose="020B0604030504040204" pitchFamily="50" charset="-128"/>
                </a:rPr>
                <a:t>件まで掲載できます。応募が多い場合は、当センターまたは新宿区内のイベント・登録団体のイベントを優先させていただきます。） </a:t>
              </a:r>
              <a:endParaRPr kumimoji="0" lang="en-US" altLang="ja-JP" sz="1000" b="1" dirty="0">
                <a:solidFill>
                  <a:srgbClr val="000000"/>
                </a:solidFill>
                <a:latin typeface="メイリオ" panose="020B0604030504040204" pitchFamily="50" charset="-128"/>
                <a:ea typeface="メイリオ" panose="020B0604030504040204" pitchFamily="50" charset="-128"/>
              </a:endParaRPr>
            </a:p>
            <a:p>
              <a:pPr algn="just" defTabSz="914400">
                <a:lnSpc>
                  <a:spcPts val="1500"/>
                </a:lnSpc>
              </a:pPr>
              <a:r>
                <a:rPr kumimoji="0" lang="ja-JP" altLang="en-US" sz="1000" b="1" dirty="0">
                  <a:solidFill>
                    <a:srgbClr val="000000"/>
                  </a:solidFill>
                  <a:latin typeface="メイリオ" panose="020B0604030504040204" pitchFamily="50" charset="-128"/>
                  <a:ea typeface="メイリオ" panose="020B0604030504040204" pitchFamily="50" charset="-128"/>
                </a:rPr>
                <a:t>◆申込方法：タイトル、日時、場所、参加費、問合せ先を、新宿</a:t>
              </a:r>
              <a:r>
                <a:rPr kumimoji="0" lang="en-US" altLang="ja-JP" sz="1000" b="1" dirty="0">
                  <a:solidFill>
                    <a:srgbClr val="000000"/>
                  </a:solidFill>
                  <a:latin typeface="メイリオ" panose="020B0604030504040204" pitchFamily="50" charset="-128"/>
                  <a:ea typeface="メイリオ" panose="020B0604030504040204" pitchFamily="50" charset="-128"/>
                </a:rPr>
                <a:t>NPO</a:t>
              </a:r>
              <a:r>
                <a:rPr kumimoji="0" lang="ja-JP" altLang="en-US" sz="1000" b="1" dirty="0">
                  <a:solidFill>
                    <a:srgbClr val="000000"/>
                  </a:solidFill>
                  <a:latin typeface="メイリオ" panose="020B0604030504040204" pitchFamily="50" charset="-128"/>
                  <a:ea typeface="メイリオ" panose="020B0604030504040204" pitchFamily="50" charset="-128"/>
                </a:rPr>
                <a:t>協働推進センターまで、</a:t>
              </a:r>
              <a:r>
                <a:rPr kumimoji="0" lang="en-US" altLang="ja-JP" sz="1000" b="1" dirty="0">
                  <a:solidFill>
                    <a:srgbClr val="000000"/>
                  </a:solidFill>
                  <a:latin typeface="メイリオ" panose="020B0604030504040204" pitchFamily="50" charset="-128"/>
                  <a:ea typeface="メイリオ" panose="020B0604030504040204" pitchFamily="50" charset="-128"/>
                </a:rPr>
                <a:t>FAX</a:t>
              </a:r>
              <a:r>
                <a:rPr kumimoji="0" lang="ja-JP" altLang="en-US" sz="1000" b="1" dirty="0">
                  <a:solidFill>
                    <a:srgbClr val="000000"/>
                  </a:solidFill>
                  <a:latin typeface="メイリオ" panose="020B0604030504040204" pitchFamily="50" charset="-128"/>
                  <a:ea typeface="メイリオ" panose="020B0604030504040204" pitchFamily="50" charset="-128"/>
                </a:rPr>
                <a:t>又はメールにてご連絡ください。</a:t>
              </a:r>
              <a:endParaRPr kumimoji="0" lang="en-US" altLang="ja-JP" sz="1000" b="1" dirty="0">
                <a:solidFill>
                  <a:srgbClr val="000000"/>
                </a:solidFill>
                <a:latin typeface="メイリオ" panose="020B0604030504040204" pitchFamily="50" charset="-128"/>
                <a:ea typeface="メイリオ" panose="020B0604030504040204" pitchFamily="50" charset="-128"/>
              </a:endParaRPr>
            </a:p>
          </p:txBody>
        </p:sp>
        <p:sp>
          <p:nvSpPr>
            <p:cNvPr id="45" name="フローチャート: 端子 44">
              <a:extLst>
                <a:ext uri="{FF2B5EF4-FFF2-40B4-BE49-F238E27FC236}">
                  <a16:creationId xmlns:a16="http://schemas.microsoft.com/office/drawing/2014/main" id="{4BEA1335-6B95-495E-897C-E82B4B80CF2A}"/>
                </a:ext>
              </a:extLst>
            </p:cNvPr>
            <p:cNvSpPr/>
            <p:nvPr/>
          </p:nvSpPr>
          <p:spPr>
            <a:xfrm>
              <a:off x="11266355" y="8412336"/>
              <a:ext cx="905738" cy="389513"/>
            </a:xfrm>
            <a:prstGeom prst="flowChartTerminator">
              <a:avLst/>
            </a:prstGeom>
            <a:noFill/>
          </p:spPr>
          <p:txBody>
            <a:bodyPr wrap="non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1" lang="ja-JP" altLang="en-US" sz="1200" b="1" spc="50" dirty="0">
                  <a:ln w="11430"/>
                  <a:solidFill>
                    <a:srgbClr val="FF0000"/>
                  </a:solidFill>
                  <a:effectLst>
                    <a:outerShdw blurRad="38100" dist="38100" dir="2700000" algn="tl">
                      <a:srgbClr val="000000">
                        <a:alpha val="43137"/>
                      </a:srgbClr>
                    </a:outerShdw>
                  </a:effectLst>
                </a:rPr>
                <a:t>掲載募集</a:t>
              </a:r>
            </a:p>
          </p:txBody>
        </p:sp>
      </p:grpSp>
      <p:sp>
        <p:nvSpPr>
          <p:cNvPr id="46" name="テキスト ボックス 3">
            <a:extLst>
              <a:ext uri="{FF2B5EF4-FFF2-40B4-BE49-F238E27FC236}">
                <a16:creationId xmlns:a16="http://schemas.microsoft.com/office/drawing/2014/main" id="{C887D833-16AD-4A42-A534-5C70BF440439}"/>
              </a:ext>
            </a:extLst>
          </p:cNvPr>
          <p:cNvSpPr txBox="1">
            <a:spLocks noChangeArrowheads="1"/>
          </p:cNvSpPr>
          <p:nvPr/>
        </p:nvSpPr>
        <p:spPr bwMode="auto">
          <a:xfrm>
            <a:off x="212696" y="4664326"/>
            <a:ext cx="6972981" cy="400110"/>
          </a:xfrm>
          <a:prstGeom prst="rect">
            <a:avLst/>
          </a:prstGeom>
          <a:noFill/>
          <a:ln w="9525">
            <a:noFill/>
            <a:miter lim="800000"/>
            <a:headEnd/>
            <a:tailEnd/>
          </a:ln>
        </p:spPr>
        <p:txBody>
          <a:bodyPr wrap="square">
            <a:spAutoFit/>
          </a:bodyPr>
          <a:lstStyle>
            <a:defPPr>
              <a:defRPr lang="ja-JP"/>
            </a:defPPr>
            <a:lvl1pPr algn="l" defTabSz="1036638" rtl="0" fontAlgn="base">
              <a:spcBef>
                <a:spcPct val="0"/>
              </a:spcBef>
              <a:spcAft>
                <a:spcPct val="0"/>
              </a:spcAft>
              <a:defRPr kumimoji="1" sz="2000" kern="1200">
                <a:solidFill>
                  <a:schemeClr val="tx1"/>
                </a:solidFill>
                <a:latin typeface="Arial" charset="0"/>
                <a:ea typeface="ＭＳ Ｐゴシック" charset="-128"/>
                <a:cs typeface="+mn-cs"/>
              </a:defRPr>
            </a:lvl1pPr>
            <a:lvl2pPr marL="517525" indent="-60325" algn="l" defTabSz="1036638" rtl="0" fontAlgn="base">
              <a:spcBef>
                <a:spcPct val="0"/>
              </a:spcBef>
              <a:spcAft>
                <a:spcPct val="0"/>
              </a:spcAft>
              <a:defRPr kumimoji="1" sz="2000" kern="1200">
                <a:solidFill>
                  <a:schemeClr val="tx1"/>
                </a:solidFill>
                <a:latin typeface="Arial" charset="0"/>
                <a:ea typeface="ＭＳ Ｐゴシック" charset="-128"/>
                <a:cs typeface="+mn-cs"/>
              </a:defRPr>
            </a:lvl2pPr>
            <a:lvl3pPr marL="1036638" indent="-122238" algn="l" defTabSz="1036638" rtl="0" fontAlgn="base">
              <a:spcBef>
                <a:spcPct val="0"/>
              </a:spcBef>
              <a:spcAft>
                <a:spcPct val="0"/>
              </a:spcAft>
              <a:defRPr kumimoji="1" sz="2000" kern="1200">
                <a:solidFill>
                  <a:schemeClr val="tx1"/>
                </a:solidFill>
                <a:latin typeface="Arial" charset="0"/>
                <a:ea typeface="ＭＳ Ｐゴシック" charset="-128"/>
                <a:cs typeface="+mn-cs"/>
              </a:defRPr>
            </a:lvl3pPr>
            <a:lvl4pPr marL="1554163" indent="-182563" algn="l" defTabSz="1036638" rtl="0" fontAlgn="base">
              <a:spcBef>
                <a:spcPct val="0"/>
              </a:spcBef>
              <a:spcAft>
                <a:spcPct val="0"/>
              </a:spcAft>
              <a:defRPr kumimoji="1" sz="2000" kern="1200">
                <a:solidFill>
                  <a:schemeClr val="tx1"/>
                </a:solidFill>
                <a:latin typeface="Arial" charset="0"/>
                <a:ea typeface="ＭＳ Ｐゴシック" charset="-128"/>
                <a:cs typeface="+mn-cs"/>
              </a:defRPr>
            </a:lvl4pPr>
            <a:lvl5pPr marL="2073275" indent="-244475" algn="l" defTabSz="1036638" rtl="0" fontAlgn="base">
              <a:spcBef>
                <a:spcPct val="0"/>
              </a:spcBef>
              <a:spcAft>
                <a:spcPct val="0"/>
              </a:spcAft>
              <a:defRPr kumimoji="1" sz="2000" kern="1200">
                <a:solidFill>
                  <a:schemeClr val="tx1"/>
                </a:solidFill>
                <a:latin typeface="Arial" charset="0"/>
                <a:ea typeface="ＭＳ Ｐゴシック" charset="-128"/>
                <a:cs typeface="+mn-cs"/>
              </a:defRPr>
            </a:lvl5pPr>
            <a:lvl6pPr marL="2286000" algn="l" defTabSz="914400" rtl="0" eaLnBrk="1" latinLnBrk="0" hangingPunct="1">
              <a:defRPr kumimoji="1" sz="2000" kern="1200">
                <a:solidFill>
                  <a:schemeClr val="tx1"/>
                </a:solidFill>
                <a:latin typeface="Arial" charset="0"/>
                <a:ea typeface="ＭＳ Ｐゴシック" charset="-128"/>
                <a:cs typeface="+mn-cs"/>
              </a:defRPr>
            </a:lvl6pPr>
            <a:lvl7pPr marL="2743200" algn="l" defTabSz="914400" rtl="0" eaLnBrk="1" latinLnBrk="0" hangingPunct="1">
              <a:defRPr kumimoji="1" sz="2000" kern="1200">
                <a:solidFill>
                  <a:schemeClr val="tx1"/>
                </a:solidFill>
                <a:latin typeface="Arial" charset="0"/>
                <a:ea typeface="ＭＳ Ｐゴシック" charset="-128"/>
                <a:cs typeface="+mn-cs"/>
              </a:defRPr>
            </a:lvl7pPr>
            <a:lvl8pPr marL="3200400" algn="l" defTabSz="914400" rtl="0" eaLnBrk="1" latinLnBrk="0" hangingPunct="1">
              <a:defRPr kumimoji="1" sz="2000" kern="1200">
                <a:solidFill>
                  <a:schemeClr val="tx1"/>
                </a:solidFill>
                <a:latin typeface="Arial" charset="0"/>
                <a:ea typeface="ＭＳ Ｐゴシック" charset="-128"/>
                <a:cs typeface="+mn-cs"/>
              </a:defRPr>
            </a:lvl8pPr>
            <a:lvl9pPr marL="3657600" algn="l" defTabSz="914400" rtl="0" eaLnBrk="1" latinLnBrk="0" hangingPunct="1">
              <a:defRPr kumimoji="1" sz="2000" kern="1200">
                <a:solidFill>
                  <a:schemeClr val="tx1"/>
                </a:solidFill>
                <a:latin typeface="Arial" charset="0"/>
                <a:ea typeface="ＭＳ Ｐゴシック" charset="-128"/>
                <a:cs typeface="+mn-cs"/>
              </a:defRPr>
            </a:lvl9pPr>
          </a:lstStyle>
          <a:p>
            <a:r>
              <a:rPr lang="ja-JP" altLang="en-US" sz="1000" dirty="0">
                <a:latin typeface="メイリオ" pitchFamily="50" charset="-128"/>
                <a:ea typeface="メイリオ" pitchFamily="50" charset="-128"/>
                <a:cs typeface="メイリオ" pitchFamily="50" charset="-128"/>
              </a:rPr>
              <a:t>イベント情報は各団体の</a:t>
            </a:r>
            <a:r>
              <a:rPr lang="en-US" altLang="ja-JP" sz="1000" dirty="0">
                <a:latin typeface="メイリオ" pitchFamily="50" charset="-128"/>
                <a:ea typeface="メイリオ" pitchFamily="50" charset="-128"/>
                <a:cs typeface="メイリオ" pitchFamily="50" charset="-128"/>
              </a:rPr>
              <a:t>HP</a:t>
            </a:r>
            <a:r>
              <a:rPr lang="ja-JP" altLang="en-US" sz="1000" dirty="0">
                <a:latin typeface="メイリオ" pitchFamily="50" charset="-128"/>
                <a:ea typeface="メイリオ" pitchFamily="50" charset="-128"/>
                <a:cs typeface="メイリオ" pitchFamily="50" charset="-128"/>
              </a:rPr>
              <a:t>等に掲載されているものを紹介しています。コロナ禍のためイベントが延期や中止になることも考えられますので、詳細については各団体にお問い合わせください。</a:t>
            </a:r>
          </a:p>
        </p:txBody>
      </p:sp>
      <p:sp>
        <p:nvSpPr>
          <p:cNvPr id="47" name="テキスト ボックス 5">
            <a:extLst>
              <a:ext uri="{FF2B5EF4-FFF2-40B4-BE49-F238E27FC236}">
                <a16:creationId xmlns:a16="http://schemas.microsoft.com/office/drawing/2014/main" id="{CC00088B-E90B-4A2B-A9CF-E12B7F3A3D32}"/>
              </a:ext>
            </a:extLst>
          </p:cNvPr>
          <p:cNvSpPr txBox="1">
            <a:spLocks noChangeArrowheads="1"/>
          </p:cNvSpPr>
          <p:nvPr/>
        </p:nvSpPr>
        <p:spPr bwMode="auto">
          <a:xfrm>
            <a:off x="888403" y="1029784"/>
            <a:ext cx="6026027" cy="238847"/>
          </a:xfrm>
          <a:prstGeom prst="rect">
            <a:avLst/>
          </a:prstGeom>
          <a:noFill/>
          <a:ln w="9525">
            <a:noFill/>
            <a:miter lim="800000"/>
            <a:headEnd/>
            <a:tailEnd/>
          </a:ln>
        </p:spPr>
        <p:txBody>
          <a:bodyPr wrap="square" lIns="59372" tIns="29686" rIns="59372" bIns="29686">
            <a:spAutoFit/>
          </a:bodyPr>
          <a:lstStyle/>
          <a:p>
            <a:pPr algn="ctr" defTabSz="914400">
              <a:lnSpc>
                <a:spcPts val="1300"/>
              </a:lnSpc>
            </a:pPr>
            <a:r>
              <a:rPr lang="ja-JP" altLang="en-US" sz="1400" b="1" dirty="0">
                <a:latin typeface="メイリオ" pitchFamily="50" charset="-128"/>
                <a:ea typeface="メイリオ" pitchFamily="50" charset="-128"/>
                <a:cs typeface="メイリオ" pitchFamily="50" charset="-128"/>
              </a:rPr>
              <a:t>“ </a:t>
            </a:r>
            <a:r>
              <a:rPr lang="ja-JP" altLang="en-US" sz="1400" b="1" i="0" dirty="0">
                <a:effectLst/>
                <a:latin typeface="メイリオ" panose="020B0604030504040204" pitchFamily="50" charset="-128"/>
                <a:ea typeface="メイリオ" panose="020B0604030504040204" pitchFamily="50" charset="-128"/>
              </a:rPr>
              <a:t>学生街の問題を、学生の力で、解決する</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8" name="図 47">
            <a:extLst>
              <a:ext uri="{FF2B5EF4-FFF2-40B4-BE49-F238E27FC236}">
                <a16:creationId xmlns:a16="http://schemas.microsoft.com/office/drawing/2014/main" id="{DFCDC45E-2E69-4CFB-9082-D51ACF044751}"/>
              </a:ext>
            </a:extLst>
          </p:cNvPr>
          <p:cNvPicPr>
            <a:picLocks noChangeAspect="1"/>
          </p:cNvPicPr>
          <p:nvPr/>
        </p:nvPicPr>
        <p:blipFill>
          <a:blip r:embed="rId4"/>
          <a:stretch>
            <a:fillRect/>
          </a:stretch>
        </p:blipFill>
        <p:spPr>
          <a:xfrm>
            <a:off x="3766943" y="2715233"/>
            <a:ext cx="3481118" cy="195089"/>
          </a:xfrm>
          <a:prstGeom prst="rect">
            <a:avLst/>
          </a:prstGeom>
        </p:spPr>
      </p:pic>
      <p:cxnSp>
        <p:nvCxnSpPr>
          <p:cNvPr id="49" name="直線コネクタ 48">
            <a:extLst>
              <a:ext uri="{FF2B5EF4-FFF2-40B4-BE49-F238E27FC236}">
                <a16:creationId xmlns:a16="http://schemas.microsoft.com/office/drawing/2014/main" id="{B64CD8EA-31A5-4394-8836-101576FC1CC4}"/>
              </a:ext>
            </a:extLst>
          </p:cNvPr>
          <p:cNvCxnSpPr>
            <a:cxnSpLocks/>
          </p:cNvCxnSpPr>
          <p:nvPr/>
        </p:nvCxnSpPr>
        <p:spPr>
          <a:xfrm flipV="1">
            <a:off x="273811" y="6406687"/>
            <a:ext cx="6941795" cy="1611"/>
          </a:xfrm>
          <a:prstGeom prst="line">
            <a:avLst/>
          </a:prstGeom>
          <a:ln w="28575">
            <a:solidFill>
              <a:srgbClr val="565C36"/>
            </a:solidFill>
          </a:ln>
        </p:spPr>
        <p:style>
          <a:lnRef idx="1">
            <a:schemeClr val="dk1"/>
          </a:lnRef>
          <a:fillRef idx="0">
            <a:schemeClr val="dk1"/>
          </a:fillRef>
          <a:effectRef idx="0">
            <a:schemeClr val="dk1"/>
          </a:effectRef>
          <a:fontRef idx="minor">
            <a:schemeClr val="tx1"/>
          </a:fontRef>
        </p:style>
      </p:cxnSp>
      <p:sp>
        <p:nvSpPr>
          <p:cNvPr id="50" name="テキスト ボックス 49">
            <a:extLst>
              <a:ext uri="{FF2B5EF4-FFF2-40B4-BE49-F238E27FC236}">
                <a16:creationId xmlns:a16="http://schemas.microsoft.com/office/drawing/2014/main" id="{4F68E92B-6F09-4F33-B181-DCF06767AE7C}"/>
              </a:ext>
            </a:extLst>
          </p:cNvPr>
          <p:cNvSpPr txBox="1"/>
          <p:nvPr/>
        </p:nvSpPr>
        <p:spPr>
          <a:xfrm>
            <a:off x="746122" y="3055998"/>
            <a:ext cx="5840382" cy="307777"/>
          </a:xfrm>
          <a:prstGeom prst="rect">
            <a:avLst/>
          </a:prstGeom>
          <a:noFill/>
        </p:spPr>
        <p:txBody>
          <a:bodyPr wrap="square" rtlCol="0">
            <a:spAutoFit/>
          </a:bodyPr>
          <a:lstStyle/>
          <a:p>
            <a:r>
              <a:rPr kumimoji="1" lang="ja-JP" altLang="en-US" sz="1400" b="1" dirty="0">
                <a:solidFill>
                  <a:srgbClr val="FF0000"/>
                </a:solidFill>
                <a:latin typeface="メイリオ" panose="020B0604030504040204" pitchFamily="50" charset="-128"/>
                <a:ea typeface="メイリオ" panose="020B0604030504040204" pitchFamily="50" charset="-128"/>
              </a:rPr>
              <a:t>ブラインドサッカーが東京パラリンピックで５位入賞となりました！。</a:t>
            </a:r>
          </a:p>
        </p:txBody>
      </p:sp>
      <p:sp>
        <p:nvSpPr>
          <p:cNvPr id="51" name="テキスト ボックス 50">
            <a:extLst>
              <a:ext uri="{FF2B5EF4-FFF2-40B4-BE49-F238E27FC236}">
                <a16:creationId xmlns:a16="http://schemas.microsoft.com/office/drawing/2014/main" id="{D66336C9-8A5C-4A77-B3CF-3E13237769C3}"/>
              </a:ext>
            </a:extLst>
          </p:cNvPr>
          <p:cNvSpPr txBox="1"/>
          <p:nvPr/>
        </p:nvSpPr>
        <p:spPr>
          <a:xfrm>
            <a:off x="517800" y="3323186"/>
            <a:ext cx="5900298" cy="577081"/>
          </a:xfrm>
          <a:prstGeom prst="rect">
            <a:avLst/>
          </a:prstGeom>
          <a:noFill/>
        </p:spPr>
        <p:txBody>
          <a:bodyPr wrap="square" rtlCol="0">
            <a:spAutoFit/>
          </a:bodyPr>
          <a:lstStyle/>
          <a:p>
            <a:r>
              <a:rPr kumimoji="1" lang="ja-JP" altLang="en-US" sz="1050" dirty="0">
                <a:latin typeface="メイリオ" panose="020B0604030504040204" pitchFamily="50" charset="-128"/>
                <a:ea typeface="メイリオ" panose="020B0604030504040204" pitchFamily="50" charset="-128"/>
              </a:rPr>
              <a:t>センターの登録団体「日本ブラインドサッカー協会」メンバーも選手として活躍し、初出場で２勝をあげる</a:t>
            </a:r>
            <a:r>
              <a:rPr lang="ja-JP" altLang="en-US" sz="1050" dirty="0">
                <a:latin typeface="メイリオ" panose="020B0604030504040204" pitchFamily="50" charset="-128"/>
                <a:ea typeface="メイリオ" panose="020B0604030504040204" pitchFamily="50" charset="-128"/>
              </a:rPr>
              <a:t>健闘</a:t>
            </a:r>
            <a:r>
              <a:rPr kumimoji="1" lang="ja-JP" altLang="en-US" sz="1050" dirty="0">
                <a:latin typeface="メイリオ" panose="020B0604030504040204" pitchFamily="50" charset="-128"/>
                <a:ea typeface="メイリオ" panose="020B0604030504040204" pitchFamily="50" charset="-128"/>
              </a:rPr>
              <a:t>を見せました。</a:t>
            </a:r>
            <a:r>
              <a:rPr lang="ja-JP" altLang="en-US" sz="1050" dirty="0">
                <a:latin typeface="メイリオ" panose="020B0604030504040204" pitchFamily="50" charset="-128"/>
                <a:ea typeface="メイリオ" panose="020B0604030504040204" pitchFamily="50" charset="-128"/>
              </a:rPr>
              <a:t>「日本ブラインドサッカー協会」は</a:t>
            </a:r>
            <a:r>
              <a:rPr kumimoji="1" lang="ja-JP" altLang="en-US" sz="1050" dirty="0">
                <a:latin typeface="メイリオ" panose="020B0604030504040204" pitchFamily="50" charset="-128"/>
                <a:ea typeface="メイリオ" panose="020B0604030504040204" pitchFamily="50" charset="-128"/>
              </a:rPr>
              <a:t>視覚障がい者と健常者が当たり前に混ざり合う社会を目指して活動しています。</a:t>
            </a:r>
          </a:p>
        </p:txBody>
      </p:sp>
      <p:pic>
        <p:nvPicPr>
          <p:cNvPr id="52" name="図 51">
            <a:extLst>
              <a:ext uri="{FF2B5EF4-FFF2-40B4-BE49-F238E27FC236}">
                <a16:creationId xmlns:a16="http://schemas.microsoft.com/office/drawing/2014/main" id="{364944B4-D74C-4F81-8D4D-1E3737718B56}"/>
              </a:ext>
            </a:extLst>
          </p:cNvPr>
          <p:cNvPicPr>
            <a:picLocks noChangeAspect="1"/>
          </p:cNvPicPr>
          <p:nvPr/>
        </p:nvPicPr>
        <p:blipFill rotWithShape="1">
          <a:blip r:embed="rId5"/>
          <a:srcRect l="5129" r="10472"/>
          <a:stretch/>
        </p:blipFill>
        <p:spPr>
          <a:xfrm>
            <a:off x="6269526" y="2955079"/>
            <a:ext cx="886407" cy="961570"/>
          </a:xfrm>
          <a:prstGeom prst="rect">
            <a:avLst/>
          </a:prstGeom>
        </p:spPr>
      </p:pic>
      <p:sp>
        <p:nvSpPr>
          <p:cNvPr id="53" name="正方形/長方形 52">
            <a:extLst>
              <a:ext uri="{FF2B5EF4-FFF2-40B4-BE49-F238E27FC236}">
                <a16:creationId xmlns:a16="http://schemas.microsoft.com/office/drawing/2014/main" id="{C238A7F3-0C9B-4812-AB4C-209DDC70EE4B}"/>
              </a:ext>
            </a:extLst>
          </p:cNvPr>
          <p:cNvSpPr/>
          <p:nvPr/>
        </p:nvSpPr>
        <p:spPr>
          <a:xfrm>
            <a:off x="273811" y="2923983"/>
            <a:ext cx="6942038" cy="988608"/>
          </a:xfrm>
          <a:prstGeom prst="rect">
            <a:avLst/>
          </a:prstGeom>
          <a:noFill/>
          <a:ln w="28575">
            <a:solidFill>
              <a:schemeClr val="accent6">
                <a:lumMod val="75000"/>
              </a:schemeClr>
            </a:solidFill>
          </a:ln>
        </p:spPr>
        <p:txBody>
          <a:bodyPr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54" name="グループ化 53">
            <a:extLst>
              <a:ext uri="{FF2B5EF4-FFF2-40B4-BE49-F238E27FC236}">
                <a16:creationId xmlns:a16="http://schemas.microsoft.com/office/drawing/2014/main" id="{21B8B94E-8858-4E97-84F6-32093B662090}"/>
              </a:ext>
            </a:extLst>
          </p:cNvPr>
          <p:cNvGrpSpPr/>
          <p:nvPr/>
        </p:nvGrpSpPr>
        <p:grpSpPr>
          <a:xfrm>
            <a:off x="262163" y="5157756"/>
            <a:ext cx="6924390" cy="1411431"/>
            <a:chOff x="48638" y="-20696"/>
            <a:chExt cx="6762750" cy="1411431"/>
          </a:xfrm>
        </p:grpSpPr>
        <p:sp>
          <p:nvSpPr>
            <p:cNvPr id="55" name="テキスト ボックス 46">
              <a:extLst>
                <a:ext uri="{FF2B5EF4-FFF2-40B4-BE49-F238E27FC236}">
                  <a16:creationId xmlns:a16="http://schemas.microsoft.com/office/drawing/2014/main" id="{AF7663F5-531D-48CF-8021-071D81F77E9F}"/>
                </a:ext>
              </a:extLst>
            </p:cNvPr>
            <p:cNvSpPr txBox="1">
              <a:spLocks noChangeArrowheads="1"/>
            </p:cNvSpPr>
            <p:nvPr/>
          </p:nvSpPr>
          <p:spPr bwMode="auto">
            <a:xfrm>
              <a:off x="48638" y="-20696"/>
              <a:ext cx="6762750" cy="1411431"/>
            </a:xfrm>
            <a:prstGeom prst="rect">
              <a:avLst/>
            </a:prstGeom>
            <a:noFill/>
            <a:ln w="9525">
              <a:noFill/>
              <a:miter lim="800000"/>
              <a:headEnd/>
              <a:tailEnd/>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lnSpc>
                  <a:spcPts val="1500"/>
                </a:lnSpc>
                <a:spcAft>
                  <a:spcPts val="0"/>
                </a:spcAft>
              </a:pPr>
              <a:r>
                <a:rPr lang="ja-JP" altLang="en-US" sz="1050" kern="1200" dirty="0">
                  <a:solidFill>
                    <a:srgbClr val="000000"/>
                  </a:solidFill>
                  <a:effectLst/>
                  <a:latin typeface="ＭＳ Ｐゴシック" panose="020B0600070205080204" pitchFamily="50" charset="-128"/>
                  <a:ea typeface="HGP創英角ｺﾞｼｯｸUB" panose="020B0900000000000000" pitchFamily="50" charset="-128"/>
                  <a:cs typeface="Times New Roman" panose="02020603050405020304" pitchFamily="18" charset="0"/>
                </a:rPr>
                <a:t>　介護者サポートセンター　アラジン</a:t>
              </a:r>
              <a:r>
                <a:rPr lang="ja-JP" altLang="en-US" sz="1200" kern="1200" dirty="0">
                  <a:solidFill>
                    <a:srgbClr val="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ja-JP" sz="1200" kern="1200" dirty="0">
                  <a:solidFill>
                    <a:srgbClr val="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lang="ja-JP" altLang="en-US" sz="1200" kern="1200" dirty="0">
                  <a:solidFill>
                    <a:srgbClr val="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息子サロン</a:t>
              </a:r>
              <a:r>
                <a:rPr lang="ja-JP" sz="1200" kern="1200" dirty="0">
                  <a:solidFill>
                    <a:srgbClr val="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endParaRPr lang="en-US" altLang="ja-JP" sz="1200" kern="1200" dirty="0">
                <a:solidFill>
                  <a:srgbClr val="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algn="l" fontAlgn="base">
                <a:lnSpc>
                  <a:spcPts val="1500"/>
                </a:lnSpc>
                <a:spcAft>
                  <a:spcPts val="0"/>
                </a:spcAft>
              </a:pPr>
              <a:r>
                <a:rPr 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日</a:t>
              </a:r>
              <a:r>
                <a:rPr lang="ja-JP" altLang="en-US"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時：</a:t>
              </a:r>
              <a:r>
                <a:rPr lang="en-US"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2021</a:t>
              </a:r>
              <a:r>
                <a:rPr lang="ja-JP" altLang="en-US"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年</a:t>
              </a:r>
              <a:r>
                <a:rPr lang="en-US" alt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11</a:t>
              </a:r>
              <a:r>
                <a:rPr 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月</a:t>
              </a:r>
              <a:r>
                <a:rPr lang="en-US" alt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6</a:t>
              </a:r>
              <a:r>
                <a:rPr 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日（</a:t>
              </a:r>
              <a:r>
                <a:rPr lang="ja-JP" altLang="en-US"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土</a:t>
              </a:r>
              <a:r>
                <a:rPr 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 12</a:t>
              </a:r>
              <a:r>
                <a:rPr lang="ja-JP" altLang="en-US"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月</a:t>
              </a:r>
              <a:r>
                <a:rPr lang="en-US" alt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4</a:t>
              </a:r>
              <a:r>
                <a:rPr lang="ja-JP" altLang="en-US"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日（土）　</a:t>
              </a:r>
              <a:r>
                <a:rPr lang="en-US"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1</a:t>
              </a:r>
              <a:r>
                <a:rPr lang="en-US" alt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3</a:t>
              </a:r>
              <a:r>
                <a:rPr lang="en-US"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3</a:t>
              </a:r>
              <a:r>
                <a:rPr lang="en-US"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0</a:t>
              </a:r>
              <a:r>
                <a:rPr 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15:3</a:t>
              </a:r>
              <a:r>
                <a:rPr lang="en-US" alt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0</a:t>
              </a:r>
              <a:r>
                <a:rPr lang="ja-JP" altLang="en-US"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　</a:t>
              </a:r>
              <a:endParaRPr lang="en-US" alt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marL="0" fontAlgn="base">
                <a:lnSpc>
                  <a:spcPts val="1500"/>
                </a:lnSpc>
                <a:spcAft>
                  <a:spcPts val="0"/>
                </a:spcAft>
              </a:pPr>
              <a:r>
                <a:rPr lang="ja-JP" altLang="en-US"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参加方法：オンライン（</a:t>
              </a:r>
              <a:r>
                <a:rPr lang="en-US" alt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Zoom</a:t>
              </a:r>
              <a:r>
                <a:rPr lang="ja-JP" altLang="en-US"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参加費：</a:t>
              </a:r>
              <a:r>
                <a:rPr lang="ja-JP" altLang="en-US"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無料　　　対   象：主に親を介護している男性　    　</a:t>
              </a:r>
              <a:endParaRPr lang="en-US" alt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marL="0" fontAlgn="base">
                <a:lnSpc>
                  <a:spcPts val="1500"/>
                </a:lnSpc>
                <a:spcAft>
                  <a:spcPts val="0"/>
                </a:spcAft>
              </a:pPr>
              <a:r>
                <a:rPr lang="ja-JP" altLang="en-US"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内　 容：親を介護する息子ならではの様々な気持ちを語り合い、情報を交換し合う場、仲間との出会いの場です。</a:t>
              </a:r>
              <a:endParaRPr lang="en-US" alt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marL="0" fontAlgn="base">
                <a:lnSpc>
                  <a:spcPts val="1500"/>
                </a:lnSpc>
                <a:spcAft>
                  <a:spcPts val="0"/>
                </a:spcAft>
              </a:pPr>
              <a:r>
                <a:rPr kumimoji="1" lang="ja-JP" altLang="en-US" sz="1050" kern="1200" dirty="0">
                  <a:solidFill>
                    <a:schemeClr val="tx1"/>
                  </a:solidFill>
                  <a:effectLst/>
                  <a:latin typeface="HGPｺﾞｼｯｸM" panose="020B0600000000000000" pitchFamily="50" charset="-128"/>
                  <a:ea typeface="HGPｺﾞｼｯｸM" panose="020B0600000000000000" pitchFamily="50" charset="-128"/>
                  <a:cs typeface="+mn-cs"/>
                </a:rPr>
                <a:t>申   込：</a:t>
              </a:r>
              <a:r>
                <a:rPr kumimoji="1" lang="en-US" altLang="ja-JP" sz="1050" kern="1200" dirty="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kern="1200" dirty="0">
                  <a:solidFill>
                    <a:schemeClr val="tx1"/>
                  </a:solidFill>
                  <a:effectLst/>
                  <a:latin typeface="HGPｺﾞｼｯｸM" panose="020B0600000000000000" pitchFamily="50" charset="-128"/>
                  <a:ea typeface="HGPｺﾞｼｯｸM" panose="020B0600000000000000" pitchFamily="50" charset="-128"/>
                  <a:cs typeface="+mn-cs"/>
                </a:rPr>
                <a:t>申込フォームから　　  </a:t>
              </a:r>
              <a:r>
                <a:rPr lang="ja-JP" altLang="en-US"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問合せ：アラジン　　　</a:t>
              </a:r>
              <a:r>
                <a:rPr lang="en-US" alt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【HP】 http://arajin-care.net/</a:t>
              </a:r>
            </a:p>
            <a:p>
              <a:pPr marL="0" fontAlgn="base">
                <a:lnSpc>
                  <a:spcPts val="1500"/>
                </a:lnSpc>
                <a:spcAft>
                  <a:spcPts val="0"/>
                </a:spcAft>
              </a:pPr>
              <a:r>
                <a:rPr lang="en-US" alt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【TEL</a:t>
              </a:r>
              <a:r>
                <a:rPr lang="en-US" altLang="ja-JP" sz="1050" kern="120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 03-5368-1955 </a:t>
              </a:r>
              <a:r>
                <a:rPr lang="ja-JP" altLang="en-US"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　</a:t>
              </a:r>
              <a:r>
                <a:rPr lang="en-US" alt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【FAX】 03-5386-1956</a:t>
              </a:r>
              <a:r>
                <a:rPr lang="ja-JP" altLang="en-US" sz="1050" kern="1200" baseline="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 　</a:t>
              </a:r>
              <a:r>
                <a:rPr lang="en-US" altLang="ja-JP" sz="1050" kern="1200" dirty="0">
                  <a:effectLst/>
                  <a:latin typeface="HGPｺﾞｼｯｸM" panose="020B0600000000000000" pitchFamily="50" charset="-128"/>
                  <a:ea typeface="HGPｺﾞｼｯｸM" panose="020B0600000000000000" pitchFamily="50" charset="-128"/>
                  <a:cs typeface="Times New Roman" panose="02020603050405020304" pitchFamily="18" charset="0"/>
                </a:rPr>
                <a:t>【Email】</a:t>
              </a:r>
              <a:r>
                <a:rPr lang="ja-JP" sz="1050" kern="1200" dirty="0">
                  <a:effectLst/>
                  <a:latin typeface="HGPｺﾞｼｯｸM" panose="020B0600000000000000" pitchFamily="50" charset="-128"/>
                  <a:ea typeface="HGPｺﾞｼｯｸM" panose="020B0600000000000000" pitchFamily="50" charset="-128"/>
                  <a:cs typeface="Times New Roman" panose="02020603050405020304" pitchFamily="18" charset="0"/>
                </a:rPr>
                <a:t> </a:t>
              </a:r>
              <a:r>
                <a:rPr lang="en-US" altLang="ja-JP" sz="1050" kern="1200" dirty="0" err="1">
                  <a:effectLst/>
                  <a:latin typeface="HGPｺﾞｼｯｸM" panose="020B0600000000000000" pitchFamily="50" charset="-128"/>
                  <a:ea typeface="HGPｺﾞｼｯｸM" panose="020B0600000000000000" pitchFamily="50" charset="-128"/>
                  <a:cs typeface="Times New Roman" panose="02020603050405020304" pitchFamily="18" charset="0"/>
                </a:rPr>
                <a:t>arajin</a:t>
              </a:r>
              <a:r>
                <a:rPr lang="en-US" altLang="ja-JP" sz="1050" kern="1200" dirty="0">
                  <a:effectLst/>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050" kern="1200" dirty="0" err="1">
                  <a:effectLst/>
                  <a:latin typeface="HGPｺﾞｼｯｸM" panose="020B0600000000000000" pitchFamily="50" charset="-128"/>
                  <a:ea typeface="HGPｺﾞｼｯｸM" panose="020B0600000000000000" pitchFamily="50" charset="-128"/>
                  <a:cs typeface="Times New Roman" panose="02020603050405020304" pitchFamily="18" charset="0"/>
                </a:rPr>
                <a:t>carersalon@gmail,com</a:t>
              </a:r>
              <a:endParaRPr lang="ja-JP" sz="1200" dirty="0">
                <a:effectLst/>
                <a:latin typeface="HGPｺﾞｼｯｸM" panose="020B0600000000000000" pitchFamily="50" charset="-128"/>
                <a:ea typeface="HGPｺﾞｼｯｸM" panose="020B0600000000000000" pitchFamily="50" charset="-128"/>
                <a:cs typeface="ＭＳ Ｐゴシック" panose="020B0600070205080204" pitchFamily="50" charset="-128"/>
              </a:endParaRPr>
            </a:p>
          </p:txBody>
        </p:sp>
        <p:pic>
          <p:nvPicPr>
            <p:cNvPr id="56" name="図 55">
              <a:extLst>
                <a:ext uri="{FF2B5EF4-FFF2-40B4-BE49-F238E27FC236}">
                  <a16:creationId xmlns:a16="http://schemas.microsoft.com/office/drawing/2014/main" id="{64DCB187-3E80-4FB7-8BD8-8D8D13C1BD80}"/>
                </a:ext>
              </a:extLst>
            </p:cNvPr>
            <p:cNvPicPr>
              <a:picLocks noChangeAspect="1"/>
            </p:cNvPicPr>
            <p:nvPr/>
          </p:nvPicPr>
          <p:blipFill>
            <a:blip r:embed="rId6"/>
            <a:stretch>
              <a:fillRect/>
            </a:stretch>
          </p:blipFill>
          <p:spPr>
            <a:xfrm>
              <a:off x="6154214" y="484616"/>
              <a:ext cx="655325" cy="684068"/>
            </a:xfrm>
            <a:prstGeom prst="rect">
              <a:avLst/>
            </a:prstGeom>
          </p:spPr>
        </p:pic>
        <p:pic>
          <p:nvPicPr>
            <p:cNvPr id="57" name="図 56">
              <a:extLst>
                <a:ext uri="{FF2B5EF4-FFF2-40B4-BE49-F238E27FC236}">
                  <a16:creationId xmlns:a16="http://schemas.microsoft.com/office/drawing/2014/main" id="{5EF6CCC5-803D-4778-AF8C-6F29AB311456}"/>
                </a:ext>
              </a:extLst>
            </p:cNvPr>
            <p:cNvPicPr>
              <a:picLocks noChangeAspect="1"/>
            </p:cNvPicPr>
            <p:nvPr/>
          </p:nvPicPr>
          <p:blipFill>
            <a:blip r:embed="rId7"/>
            <a:stretch>
              <a:fillRect/>
            </a:stretch>
          </p:blipFill>
          <p:spPr>
            <a:xfrm>
              <a:off x="5360110" y="140432"/>
              <a:ext cx="1385314" cy="322047"/>
            </a:xfrm>
            <a:prstGeom prst="rect">
              <a:avLst/>
            </a:prstGeom>
          </p:spPr>
        </p:pic>
      </p:grpSp>
      <p:grpSp>
        <p:nvGrpSpPr>
          <p:cNvPr id="58" name="グループ化 57">
            <a:extLst>
              <a:ext uri="{FF2B5EF4-FFF2-40B4-BE49-F238E27FC236}">
                <a16:creationId xmlns:a16="http://schemas.microsoft.com/office/drawing/2014/main" id="{FDD233A9-3C3A-4FB2-A38D-787A21EC75B0}"/>
              </a:ext>
            </a:extLst>
          </p:cNvPr>
          <p:cNvGrpSpPr/>
          <p:nvPr/>
        </p:nvGrpSpPr>
        <p:grpSpPr>
          <a:xfrm>
            <a:off x="265659" y="6436363"/>
            <a:ext cx="3328506" cy="1749137"/>
            <a:chOff x="310235" y="32930"/>
            <a:chExt cx="3269059" cy="2019305"/>
          </a:xfrm>
        </p:grpSpPr>
        <p:sp>
          <p:nvSpPr>
            <p:cNvPr id="59" name="テキスト ボックス 62">
              <a:extLst>
                <a:ext uri="{FF2B5EF4-FFF2-40B4-BE49-F238E27FC236}">
                  <a16:creationId xmlns:a16="http://schemas.microsoft.com/office/drawing/2014/main" id="{A4594E92-9BAC-42E9-B6EA-66CF3EF8EE8C}"/>
                </a:ext>
              </a:extLst>
            </p:cNvPr>
            <p:cNvSpPr txBox="1"/>
            <p:nvPr/>
          </p:nvSpPr>
          <p:spPr bwMode="auto">
            <a:xfrm>
              <a:off x="310235" y="32930"/>
              <a:ext cx="3220248" cy="2019305"/>
            </a:xfrm>
            <a:prstGeom prst="rect">
              <a:avLst/>
            </a:prstGeom>
            <a:noFill/>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lnSpc>
                  <a:spcPts val="1500"/>
                </a:lnSpc>
                <a:spcAft>
                  <a:spcPts val="0"/>
                </a:spcAft>
              </a:pPr>
              <a:r>
                <a:rPr lang="ja-JP" altLang="en-US" sz="1050" kern="0" dirty="0">
                  <a:effectLst/>
                  <a:latin typeface="HGS創英角ｺﾞｼｯｸUB" panose="020B0900000000000000" pitchFamily="50" charset="-128"/>
                  <a:ea typeface="HGS創英角ｺﾞｼｯｸUB" panose="020B0900000000000000" pitchFamily="50" charset="-128"/>
                  <a:cs typeface="+mn-cs"/>
                </a:rPr>
                <a:t>朝日キャンプ　</a:t>
              </a:r>
              <a:endParaRPr lang="en-US" altLang="ja-JP" sz="1050" kern="0" dirty="0">
                <a:effectLst/>
                <a:latin typeface="HGS創英角ｺﾞｼｯｸUB" panose="020B0900000000000000" pitchFamily="50" charset="-128"/>
                <a:ea typeface="HGS創英角ｺﾞｼｯｸUB" panose="020B0900000000000000" pitchFamily="50" charset="-128"/>
                <a:cs typeface="+mn-cs"/>
              </a:endParaRPr>
            </a:p>
            <a:p>
              <a:pPr algn="ctr" fontAlgn="base">
                <a:lnSpc>
                  <a:spcPts val="1500"/>
                </a:lnSpc>
                <a:spcAft>
                  <a:spcPts val="0"/>
                </a:spcAft>
              </a:pPr>
              <a:r>
                <a:rPr lang="ja-JP" altLang="en-US" sz="1200" kern="0" baseline="0" dirty="0">
                  <a:effectLst/>
                  <a:latin typeface="HGS創英角ｺﾞｼｯｸUB" panose="020B0900000000000000" pitchFamily="50" charset="-128"/>
                  <a:ea typeface="HGS創英角ｺﾞｼｯｸUB" panose="020B0900000000000000" pitchFamily="50" charset="-128"/>
                  <a:cs typeface="+mn-cs"/>
                </a:rPr>
                <a:t>「</a:t>
              </a:r>
              <a:r>
                <a:rPr lang="en-US" altLang="ja-JP" sz="1200" kern="0" baseline="0" dirty="0">
                  <a:effectLst/>
                  <a:latin typeface="HGS創英角ｺﾞｼｯｸUB" panose="020B0900000000000000" pitchFamily="50" charset="-128"/>
                  <a:ea typeface="HGS創英角ｺﾞｼｯｸUB" panose="020B0900000000000000" pitchFamily="50" charset="-128"/>
                  <a:cs typeface="+mn-cs"/>
                </a:rPr>
                <a:t>2021</a:t>
              </a:r>
              <a:r>
                <a:rPr lang="ja-JP" altLang="en-US" sz="1200" kern="0" baseline="0" dirty="0">
                  <a:effectLst/>
                  <a:latin typeface="HGS創英角ｺﾞｼｯｸUB" panose="020B0900000000000000" pitchFamily="50" charset="-128"/>
                  <a:ea typeface="HGS創英角ｺﾞｼｯｸUB" panose="020B0900000000000000" pitchFamily="50" charset="-128"/>
                  <a:cs typeface="+mn-cs"/>
                </a:rPr>
                <a:t>年度リーダー募集</a:t>
              </a:r>
              <a:r>
                <a:rPr lang="ja-JP" altLang="ja-JP" sz="1200" kern="0" baseline="0" dirty="0">
                  <a:effectLst/>
                  <a:latin typeface="HGS創英角ｺﾞｼｯｸUB" panose="020B0900000000000000" pitchFamily="50" charset="-128"/>
                  <a:ea typeface="HGS創英角ｺﾞｼｯｸUB" panose="020B0900000000000000" pitchFamily="50" charset="-128"/>
                  <a:cs typeface="+mn-cs"/>
                </a:rPr>
                <a:t>」</a:t>
              </a:r>
              <a:r>
                <a:rPr lang="ja-JP" altLang="en-US" sz="1200" kern="0" baseline="0" dirty="0">
                  <a:solidFill>
                    <a:srgbClr val="000000"/>
                  </a:solidFill>
                  <a:effectLst/>
                  <a:latin typeface="HGS創英角ｺﾞｼｯｸUB" panose="020B0900000000000000" pitchFamily="50" charset="-128"/>
                  <a:ea typeface="HGS創英角ｺﾞｼｯｸUB" panose="020B0900000000000000" pitchFamily="50" charset="-128"/>
                  <a:cs typeface="+mn-cs"/>
                </a:rPr>
                <a:t>活動説明会</a:t>
              </a:r>
              <a:endParaRPr lang="en-US" altLang="ja-JP" sz="1200" kern="0" baseline="0" dirty="0">
                <a:solidFill>
                  <a:srgbClr val="000000"/>
                </a:solidFill>
                <a:effectLst/>
                <a:latin typeface="HGS創英角ｺﾞｼｯｸUB" panose="020B0900000000000000" pitchFamily="50" charset="-128"/>
                <a:ea typeface="HGS創英角ｺﾞｼｯｸUB" panose="020B0900000000000000" pitchFamily="50" charset="-128"/>
                <a:cs typeface="+mn-cs"/>
              </a:endParaRPr>
            </a:p>
            <a:p>
              <a:pPr algn="l" fontAlgn="base">
                <a:lnSpc>
                  <a:spcPts val="1500"/>
                </a:lnSpc>
                <a:spcAft>
                  <a:spcPts val="0"/>
                </a:spcAft>
              </a:pPr>
              <a:r>
                <a:rPr 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日</a:t>
              </a:r>
              <a:r>
                <a:rPr lang="en-US" alt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時：</a:t>
              </a:r>
              <a:r>
                <a:rPr lang="en-US" sz="1050" kern="1200" spc="-1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20</a:t>
              </a:r>
              <a:r>
                <a:rPr lang="en-US" altLang="ja-JP" sz="1050" kern="1200" spc="-1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21</a:t>
              </a:r>
              <a:r>
                <a:rPr lang="ja-JP" sz="1050" kern="1200" spc="-1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年</a:t>
              </a:r>
              <a:r>
                <a:rPr lang="en-US" altLang="ja-JP" sz="1050" kern="1200" spc="-1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10</a:t>
              </a:r>
              <a:r>
                <a:rPr lang="ja-JP" altLang="ja-JP" sz="1050" dirty="0">
                  <a:effectLst/>
                  <a:latin typeface="HGPｺﾞｼｯｸM" panose="020B0600000000000000" pitchFamily="50" charset="-128"/>
                  <a:ea typeface="HGPｺﾞｼｯｸM" panose="020B0600000000000000" pitchFamily="50" charset="-128"/>
                </a:rPr>
                <a:t>月</a:t>
              </a:r>
              <a:r>
                <a:rPr lang="en-US" altLang="ja-JP" sz="1050" dirty="0">
                  <a:effectLst/>
                  <a:latin typeface="HGPｺﾞｼｯｸM" panose="020B0600000000000000" pitchFamily="50" charset="-128"/>
                  <a:ea typeface="HGPｺﾞｼｯｸM" panose="020B0600000000000000" pitchFamily="50" charset="-128"/>
                </a:rPr>
                <a:t>22</a:t>
              </a:r>
              <a:r>
                <a:rPr lang="ja-JP" altLang="ja-JP" sz="1050" dirty="0">
                  <a:effectLst/>
                  <a:latin typeface="HGPｺﾞｼｯｸM" panose="020B0600000000000000" pitchFamily="50" charset="-128"/>
                  <a:ea typeface="HGPｺﾞｼｯｸM" panose="020B0600000000000000" pitchFamily="50" charset="-128"/>
                </a:rPr>
                <a:t>日</a:t>
              </a:r>
              <a:r>
                <a:rPr lang="en-US" altLang="ja-JP" sz="1050" dirty="0">
                  <a:effectLst/>
                  <a:latin typeface="HGPｺﾞｼｯｸM" panose="020B0600000000000000" pitchFamily="50" charset="-128"/>
                  <a:ea typeface="HGPｺﾞｼｯｸM" panose="020B0600000000000000" pitchFamily="50" charset="-128"/>
                </a:rPr>
                <a:t>(</a:t>
              </a:r>
              <a:r>
                <a:rPr lang="ja-JP" altLang="en-US" sz="1050" dirty="0">
                  <a:effectLst/>
                  <a:latin typeface="HGPｺﾞｼｯｸM" panose="020B0600000000000000" pitchFamily="50" charset="-128"/>
                  <a:ea typeface="HGPｺﾞｼｯｸM" panose="020B0600000000000000" pitchFamily="50" charset="-128"/>
                </a:rPr>
                <a:t>金</a:t>
              </a:r>
              <a:r>
                <a:rPr lang="en-US" altLang="ja-JP" sz="1050" dirty="0">
                  <a:effectLst/>
                  <a:latin typeface="HGPｺﾞｼｯｸM" panose="020B0600000000000000" pitchFamily="50" charset="-128"/>
                  <a:ea typeface="HGPｺﾞｼｯｸM" panose="020B0600000000000000" pitchFamily="50" charset="-128"/>
                </a:rPr>
                <a:t>)</a:t>
              </a:r>
              <a:r>
                <a:rPr lang="ja-JP" altLang="en-US" sz="1050" dirty="0">
                  <a:effectLst/>
                  <a:latin typeface="HGPｺﾞｼｯｸM" panose="020B0600000000000000" pitchFamily="50" charset="-128"/>
                  <a:ea typeface="HGPｺﾞｼｯｸM" panose="020B0600000000000000" pitchFamily="50" charset="-128"/>
                </a:rPr>
                <a:t>、</a:t>
              </a:r>
              <a:r>
                <a:rPr lang="en-US" altLang="ja-JP" sz="1050" dirty="0">
                  <a:effectLst/>
                  <a:latin typeface="HGPｺﾞｼｯｸM" panose="020B0600000000000000" pitchFamily="50" charset="-128"/>
                  <a:ea typeface="HGPｺﾞｼｯｸM" panose="020B0600000000000000" pitchFamily="50" charset="-128"/>
                </a:rPr>
                <a:t>11</a:t>
              </a:r>
              <a:r>
                <a:rPr lang="ja-JP" altLang="en-US" sz="1050" dirty="0">
                  <a:effectLst/>
                  <a:latin typeface="HGPｺﾞｼｯｸM" panose="020B0600000000000000" pitchFamily="50" charset="-128"/>
                  <a:ea typeface="HGPｺﾞｼｯｸM" panose="020B0600000000000000" pitchFamily="50" charset="-128"/>
                </a:rPr>
                <a:t>月</a:t>
              </a:r>
              <a:r>
                <a:rPr lang="en-US" altLang="ja-JP" sz="1050" dirty="0">
                  <a:effectLst/>
                  <a:latin typeface="HGPｺﾞｼｯｸM" panose="020B0600000000000000" pitchFamily="50" charset="-128"/>
                  <a:ea typeface="HGPｺﾞｼｯｸM" panose="020B0600000000000000" pitchFamily="50" charset="-128"/>
                </a:rPr>
                <a:t>8</a:t>
              </a:r>
              <a:r>
                <a:rPr lang="ja-JP" altLang="en-US" sz="1050" dirty="0">
                  <a:effectLst/>
                  <a:latin typeface="HGPｺﾞｼｯｸM" panose="020B0600000000000000" pitchFamily="50" charset="-128"/>
                  <a:ea typeface="HGPｺﾞｼｯｸM" panose="020B0600000000000000" pitchFamily="50" charset="-128"/>
                </a:rPr>
                <a:t>日</a:t>
              </a:r>
              <a:r>
                <a:rPr lang="en-US" altLang="ja-JP" sz="1050" dirty="0">
                  <a:effectLst/>
                  <a:latin typeface="HGPｺﾞｼｯｸM" panose="020B0600000000000000" pitchFamily="50" charset="-128"/>
                  <a:ea typeface="HGPｺﾞｼｯｸM" panose="020B0600000000000000" pitchFamily="50" charset="-128"/>
                </a:rPr>
                <a:t>(</a:t>
              </a:r>
              <a:r>
                <a:rPr lang="ja-JP" altLang="en-US" sz="1050" dirty="0">
                  <a:effectLst/>
                  <a:latin typeface="HGPｺﾞｼｯｸM" panose="020B0600000000000000" pitchFamily="50" charset="-128"/>
                  <a:ea typeface="HGPｺﾞｼｯｸM" panose="020B0600000000000000" pitchFamily="50" charset="-128"/>
                </a:rPr>
                <a:t>月</a:t>
              </a:r>
              <a:r>
                <a:rPr lang="en-US" altLang="ja-JP" sz="1050" dirty="0">
                  <a:effectLst/>
                  <a:latin typeface="HGPｺﾞｼｯｸM" panose="020B0600000000000000" pitchFamily="50" charset="-128"/>
                  <a:ea typeface="HGPｺﾞｼｯｸM" panose="020B0600000000000000" pitchFamily="50" charset="-128"/>
                </a:rPr>
                <a:t>)</a:t>
              </a:r>
            </a:p>
            <a:p>
              <a:pPr algn="l" fontAlgn="base">
                <a:lnSpc>
                  <a:spcPts val="1500"/>
                </a:lnSpc>
                <a:spcAft>
                  <a:spcPts val="0"/>
                </a:spcAft>
              </a:pPr>
              <a:r>
                <a:rPr lang="ja-JP" altLang="en-US" sz="1050" dirty="0">
                  <a:effectLst/>
                  <a:latin typeface="HGPｺﾞｼｯｸM" panose="020B0600000000000000" pitchFamily="50" charset="-128"/>
                  <a:ea typeface="HGPｺﾞｼｯｸM" panose="020B0600000000000000" pitchFamily="50" charset="-128"/>
                </a:rPr>
                <a:t>　　　　　</a:t>
              </a:r>
              <a:r>
                <a:rPr lang="en-US" altLang="ja-JP" sz="1050" dirty="0">
                  <a:effectLst/>
                  <a:latin typeface="HGPｺﾞｼｯｸM" panose="020B0600000000000000" pitchFamily="50" charset="-128"/>
                  <a:ea typeface="HGPｺﾞｼｯｸM" panose="020B0600000000000000" pitchFamily="50" charset="-128"/>
                </a:rPr>
                <a:t>19:00</a:t>
              </a:r>
              <a:r>
                <a:rPr lang="ja-JP" altLang="en-US" sz="1050" dirty="0">
                  <a:effectLst/>
                  <a:latin typeface="HGPｺﾞｼｯｸM" panose="020B0600000000000000" pitchFamily="50" charset="-128"/>
                  <a:ea typeface="HGPｺﾞｼｯｸM" panose="020B0600000000000000" pitchFamily="50" charset="-128"/>
                </a:rPr>
                <a:t>～</a:t>
              </a:r>
              <a:r>
                <a:rPr lang="en-US" altLang="ja-JP" sz="1050" dirty="0">
                  <a:effectLst/>
                  <a:latin typeface="HGPｺﾞｼｯｸM" panose="020B0600000000000000" pitchFamily="50" charset="-128"/>
                  <a:ea typeface="HGPｺﾞｼｯｸM" panose="020B0600000000000000" pitchFamily="50" charset="-128"/>
                </a:rPr>
                <a:t>20</a:t>
              </a:r>
              <a:r>
                <a:rPr lang="ja-JP" altLang="en-US" sz="1050" dirty="0">
                  <a:effectLst/>
                  <a:latin typeface="HGPｺﾞｼｯｸM" panose="020B0600000000000000" pitchFamily="50" charset="-128"/>
                  <a:ea typeface="HGPｺﾞｼｯｸM" panose="020B0600000000000000" pitchFamily="50" charset="-128"/>
                </a:rPr>
                <a:t>：</a:t>
              </a:r>
              <a:r>
                <a:rPr lang="en-US" altLang="ja-JP" sz="1050" dirty="0">
                  <a:effectLst/>
                  <a:latin typeface="HGPｺﾞｼｯｸM" panose="020B0600000000000000" pitchFamily="50" charset="-128"/>
                  <a:ea typeface="HGPｺﾞｼｯｸM" panose="020B0600000000000000" pitchFamily="50" charset="-128"/>
                </a:rPr>
                <a:t>30 </a:t>
              </a:r>
              <a:endParaRPr lang="ja-JP" sz="1050" dirty="0">
                <a:effectLst/>
                <a:latin typeface="HGPｺﾞｼｯｸM" panose="020B0600000000000000" pitchFamily="50" charset="-128"/>
                <a:ea typeface="HGPｺﾞｼｯｸM" panose="020B0600000000000000" pitchFamily="50" charset="-128"/>
                <a:cs typeface="ＭＳ Ｐゴシック" panose="020B0600070205080204" pitchFamily="50" charset="-128"/>
              </a:endParaRPr>
            </a:p>
            <a:p>
              <a:pPr>
                <a:lnSpc>
                  <a:spcPts val="1500"/>
                </a:lnSpc>
                <a:spcBef>
                  <a:spcPts val="0"/>
                </a:spcBef>
                <a:spcAft>
                  <a:spcPts val="0"/>
                </a:spcAft>
              </a:pPr>
              <a:r>
                <a:rPr lang="ja-JP" altLang="en-US"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参加方法</a:t>
              </a:r>
              <a:r>
                <a:rPr 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050" kern="1200" dirty="0">
                  <a:solidFill>
                    <a:schemeClr val="tx1"/>
                  </a:solidFill>
                  <a:effectLst/>
                  <a:latin typeface="HGPｺﾞｼｯｸM" panose="020B0600000000000000" pitchFamily="50" charset="-128"/>
                  <a:ea typeface="HGPｺﾞｼｯｸM" panose="020B0600000000000000" pitchFamily="50" charset="-128"/>
                  <a:cs typeface="+mn-cs"/>
                </a:rPr>
                <a:t>オンライン</a:t>
              </a:r>
              <a:endParaRPr lang="en-US" altLang="ja-JP" sz="1050" kern="1200" dirty="0">
                <a:solidFill>
                  <a:schemeClr val="tx1"/>
                </a:solidFill>
                <a:effectLst/>
                <a:latin typeface="HGPｺﾞｼｯｸM" panose="020B0600000000000000" pitchFamily="50" charset="-128"/>
                <a:ea typeface="HGPｺﾞｼｯｸM" panose="020B0600000000000000" pitchFamily="50" charset="-128"/>
                <a:cs typeface="+mn-cs"/>
              </a:endParaRPr>
            </a:p>
            <a:p>
              <a:pPr>
                <a:lnSpc>
                  <a:spcPts val="1500"/>
                </a:lnSpc>
                <a:spcBef>
                  <a:spcPts val="0"/>
                </a:spcBef>
                <a:spcAft>
                  <a:spcPts val="0"/>
                </a:spcAft>
              </a:pPr>
              <a:r>
                <a:rPr lang="ja-JP" altLang="en-US"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応募資格：関東首都圏内に通学・在住している学生</a:t>
              </a:r>
              <a:endParaRPr lang="en-US" alt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fontAlgn="base">
                <a:lnSpc>
                  <a:spcPts val="1500"/>
                </a:lnSpc>
                <a:spcBef>
                  <a:spcPts val="0"/>
                </a:spcBef>
                <a:spcAft>
                  <a:spcPts val="0"/>
                </a:spcAft>
              </a:pPr>
              <a:r>
                <a:rPr lang="ja-JP" altLang="en-US"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　　　</a:t>
              </a:r>
              <a:r>
                <a:rPr lang="en-US" alt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大学・専門学校・短大生）</a:t>
              </a:r>
              <a:r>
                <a:rPr lang="ja-JP" altLang="en-US" sz="1050" dirty="0">
                  <a:solidFill>
                    <a:srgbClr val="000000"/>
                  </a:solidFill>
                  <a:latin typeface="HGPｺﾞｼｯｸM" panose="020B0600000000000000" pitchFamily="50" charset="-128"/>
                  <a:ea typeface="HGPｺﾞｼｯｸM" panose="020B0600000000000000" pitchFamily="50" charset="-128"/>
                  <a:cs typeface="Times New Roman" panose="02020603050405020304" pitchFamily="18" charset="0"/>
                </a:rPr>
                <a:t>他詳しくは</a:t>
              </a:r>
              <a:r>
                <a:rPr lang="en-US" altLang="ja-JP" sz="1050" dirty="0">
                  <a:solidFill>
                    <a:srgbClr val="000000"/>
                  </a:solidFill>
                  <a:latin typeface="HGPｺﾞｼｯｸM" panose="020B0600000000000000" pitchFamily="50" charset="-128"/>
                  <a:ea typeface="HGPｺﾞｼｯｸM" panose="020B0600000000000000" pitchFamily="50" charset="-128"/>
                  <a:cs typeface="Times New Roman" panose="02020603050405020304" pitchFamily="18" charset="0"/>
                </a:rPr>
                <a:t>HP</a:t>
              </a:r>
              <a:r>
                <a:rPr lang="ja-JP" altLang="en-US" sz="1050" dirty="0">
                  <a:solidFill>
                    <a:srgbClr val="000000"/>
                  </a:solidFill>
                  <a:latin typeface="HGPｺﾞｼｯｸM" panose="020B0600000000000000" pitchFamily="50" charset="-128"/>
                  <a:ea typeface="HGPｺﾞｼｯｸM" panose="020B0600000000000000" pitchFamily="50" charset="-128"/>
                  <a:cs typeface="Times New Roman" panose="02020603050405020304" pitchFamily="18" charset="0"/>
                </a:rPr>
                <a:t>に記載</a:t>
              </a:r>
              <a:endParaRPr lang="en-US" altLang="ja-JP" sz="1050" dirty="0">
                <a:solidFill>
                  <a:srgbClr val="000000"/>
                </a:solidFill>
                <a:latin typeface="HGPｺﾞｼｯｸM" panose="020B0600000000000000" pitchFamily="50" charset="-128"/>
                <a:ea typeface="HGPｺﾞｼｯｸM" panose="020B0600000000000000" pitchFamily="50" charset="-128"/>
                <a:cs typeface="Times New Roman" panose="02020603050405020304" pitchFamily="18" charset="0"/>
              </a:endParaRPr>
            </a:p>
            <a:p>
              <a:pPr fontAlgn="base">
                <a:lnSpc>
                  <a:spcPts val="1500"/>
                </a:lnSpc>
                <a:spcBef>
                  <a:spcPts val="0"/>
                </a:spcBef>
                <a:spcAft>
                  <a:spcPts val="0"/>
                </a:spcAft>
              </a:pPr>
              <a:r>
                <a:rPr lang="ja-JP" altLang="en-US" sz="1050" dirty="0">
                  <a:solidFill>
                    <a:srgbClr val="000000"/>
                  </a:solidFill>
                  <a:latin typeface="HGPｺﾞｼｯｸM" panose="020B0600000000000000" pitchFamily="50" charset="-128"/>
                  <a:ea typeface="HGPｺﾞｼｯｸM" panose="020B0600000000000000" pitchFamily="50" charset="-128"/>
                  <a:cs typeface="Times New Roman" panose="02020603050405020304" pitchFamily="18" charset="0"/>
                </a:rPr>
                <a:t>申   込：</a:t>
              </a:r>
              <a:r>
                <a:rPr lang="en-US" altLang="ja-JP" sz="1050" dirty="0">
                  <a:solidFill>
                    <a:srgbClr val="000000"/>
                  </a:solidFill>
                  <a:latin typeface="HGPｺﾞｼｯｸM" panose="020B0600000000000000" pitchFamily="50" charset="-128"/>
                  <a:ea typeface="HGPｺﾞｼｯｸM" panose="020B0600000000000000" pitchFamily="50" charset="-128"/>
                  <a:cs typeface="Times New Roman" panose="02020603050405020304" pitchFamily="18" charset="0"/>
                </a:rPr>
                <a:t>HP</a:t>
              </a:r>
              <a:r>
                <a:rPr lang="ja-JP" altLang="en-US" sz="1050" dirty="0">
                  <a:solidFill>
                    <a:srgbClr val="000000"/>
                  </a:solidFill>
                  <a:latin typeface="HGPｺﾞｼｯｸM" panose="020B0600000000000000" pitchFamily="50" charset="-128"/>
                  <a:ea typeface="HGPｺﾞｼｯｸM" panose="020B0600000000000000" pitchFamily="50" charset="-128"/>
                  <a:cs typeface="Times New Roman" panose="02020603050405020304" pitchFamily="18" charset="0"/>
                </a:rPr>
                <a:t>申込フォームから</a:t>
              </a:r>
              <a:endParaRPr lang="en-US" altLang="ja-JP" sz="1050" dirty="0">
                <a:solidFill>
                  <a:srgbClr val="000000"/>
                </a:solidFill>
                <a:latin typeface="HGPｺﾞｼｯｸM" panose="020B0600000000000000" pitchFamily="50" charset="-128"/>
                <a:ea typeface="HGPｺﾞｼｯｸM" panose="020B0600000000000000" pitchFamily="50" charset="-128"/>
                <a:cs typeface="Times New Roman" panose="02020603050405020304" pitchFamily="18" charset="0"/>
              </a:endParaRPr>
            </a:p>
            <a:p>
              <a:pPr fontAlgn="base">
                <a:lnSpc>
                  <a:spcPts val="1500"/>
                </a:lnSpc>
                <a:spcBef>
                  <a:spcPts val="0"/>
                </a:spcBef>
                <a:spcAft>
                  <a:spcPts val="0"/>
                </a:spcAft>
              </a:pPr>
              <a:r>
                <a:rPr lang="ja-JP" altLang="en-US"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問合せ：朝日キャンプ事務局「キャンプリーダー募集」係</a:t>
              </a:r>
              <a:endParaRPr lang="en-US" alt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marL="0" marR="0" lvl="0" indent="0" defTabSz="914400" eaLnBrk="1" fontAlgn="base" latinLnBrk="0" hangingPunct="1">
                <a:lnSpc>
                  <a:spcPts val="1500"/>
                </a:lnSpc>
                <a:spcBef>
                  <a:spcPts val="0"/>
                </a:spcBef>
                <a:spcAft>
                  <a:spcPts val="0"/>
                </a:spcAft>
                <a:buClrTx/>
                <a:buSzTx/>
                <a:buFontTx/>
                <a:buNone/>
                <a:tabLst/>
                <a:defRPr/>
              </a:pPr>
              <a:r>
                <a:rPr lang="en-US" altLang="ja-JP" sz="1050" dirty="0">
                  <a:effectLst/>
                  <a:latin typeface="HGPｺﾞｼｯｸM" panose="020B0600000000000000" pitchFamily="50" charset="-128"/>
                  <a:ea typeface="HGPｺﾞｼｯｸM" panose="020B0600000000000000" pitchFamily="50" charset="-128"/>
                </a:rPr>
                <a:t>【Email】</a:t>
              </a:r>
              <a:r>
                <a:rPr lang="ja-JP" altLang="en-US" sz="1050" dirty="0">
                  <a:effectLst/>
                  <a:latin typeface="HGPｺﾞｼｯｸM" panose="020B0600000000000000" pitchFamily="50" charset="-128"/>
                  <a:ea typeface="HGPｺﾞｼｯｸM" panose="020B0600000000000000" pitchFamily="50" charset="-128"/>
                </a:rPr>
                <a:t> </a:t>
              </a:r>
              <a:r>
                <a:rPr lang="en-US" altLang="ja-JP" sz="1050" dirty="0">
                  <a:effectLst/>
                  <a:latin typeface="HGPｺﾞｼｯｸM" panose="020B0600000000000000" pitchFamily="50" charset="-128"/>
                  <a:ea typeface="HGPｺﾞｼｯｸM" panose="020B0600000000000000" pitchFamily="50" charset="-128"/>
                </a:rPr>
                <a:t>recruit2021@asahicamp.org</a:t>
              </a:r>
            </a:p>
          </p:txBody>
        </p:sp>
        <p:pic>
          <p:nvPicPr>
            <p:cNvPr id="60" name="図 59" descr="ãã­ã£ã³ãç¡æã¤...ãã®ç»åæ¤ç´¢çµæ">
              <a:extLst>
                <a:ext uri="{FF2B5EF4-FFF2-40B4-BE49-F238E27FC236}">
                  <a16:creationId xmlns:a16="http://schemas.microsoft.com/office/drawing/2014/main" id="{656D47B8-966F-4006-B2DA-1FD06134DDF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9607" b="89520" l="455" r="98636">
                          <a14:foregroundMark x1="10000" y1="63319" x2="5909" y2="51528"/>
                          <a14:foregroundMark x1="15455" y1="37555" x2="54091" y2="30131"/>
                          <a14:foregroundMark x1="54091" y1="30131" x2="78182" y2="36245"/>
                          <a14:foregroundMark x1="85909" y1="52402" x2="95000" y2="52402"/>
                          <a14:foregroundMark x1="909" y1="63319" x2="6818" y2="57205"/>
                          <a14:foregroundMark x1="6818" y1="38865" x2="21364" y2="38865"/>
                          <a14:foregroundMark x1="19091" y1="40611" x2="17727" y2="47598"/>
                          <a14:foregroundMark x1="94091" y1="63319" x2="97273" y2="62445"/>
                          <a14:foregroundMark x1="98636" y1="50218" x2="98636" y2="55895"/>
                          <a14:foregroundMark x1="27727" y1="47162" x2="56818" y2="43231"/>
                          <a14:foregroundMark x1="20000" y1="45415" x2="34545" y2="58079"/>
                          <a14:foregroundMark x1="64091" y1="40611" x2="59091" y2="47598"/>
                          <a14:foregroundMark x1="29091" y1="34498" x2="40000" y2="31004"/>
                        </a14:backgroundRemoval>
                      </a14:imgEffect>
                    </a14:imgLayer>
                  </a14:imgProps>
                </a:ext>
                <a:ext uri="{28A0092B-C50C-407E-A947-70E740481C1C}">
                  <a14:useLocalDpi xmlns:a14="http://schemas.microsoft.com/office/drawing/2010/main" val="0"/>
                </a:ext>
              </a:extLst>
            </a:blip>
            <a:srcRect/>
            <a:stretch>
              <a:fillRect/>
            </a:stretch>
          </p:blipFill>
          <p:spPr bwMode="auto">
            <a:xfrm>
              <a:off x="2571902" y="367180"/>
              <a:ext cx="1007392" cy="11725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 name="グループ化 60">
            <a:extLst>
              <a:ext uri="{FF2B5EF4-FFF2-40B4-BE49-F238E27FC236}">
                <a16:creationId xmlns:a16="http://schemas.microsoft.com/office/drawing/2014/main" id="{00D705D2-6AE1-428A-A0AF-AB65B1F78B28}"/>
              </a:ext>
            </a:extLst>
          </p:cNvPr>
          <p:cNvGrpSpPr/>
          <p:nvPr/>
        </p:nvGrpSpPr>
        <p:grpSpPr>
          <a:xfrm>
            <a:off x="3663313" y="6425789"/>
            <a:ext cx="3722758" cy="2050193"/>
            <a:chOff x="-127020" y="40938"/>
            <a:chExt cx="4923883" cy="2050193"/>
          </a:xfrm>
        </p:grpSpPr>
        <p:sp>
          <p:nvSpPr>
            <p:cNvPr id="62" name="テキスト ボックス 62">
              <a:extLst>
                <a:ext uri="{FF2B5EF4-FFF2-40B4-BE49-F238E27FC236}">
                  <a16:creationId xmlns:a16="http://schemas.microsoft.com/office/drawing/2014/main" id="{E68CFAEE-EAEA-47C1-93C2-CD3C7A3B3F30}"/>
                </a:ext>
              </a:extLst>
            </p:cNvPr>
            <p:cNvSpPr txBox="1"/>
            <p:nvPr/>
          </p:nvSpPr>
          <p:spPr bwMode="auto">
            <a:xfrm>
              <a:off x="-127020" y="40938"/>
              <a:ext cx="4923883" cy="2050193"/>
            </a:xfrm>
            <a:prstGeom prst="rect">
              <a:avLst/>
            </a:prstGeom>
            <a:noFill/>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lnSpc>
                  <a:spcPts val="1500"/>
                </a:lnSpc>
                <a:spcAft>
                  <a:spcPts val="0"/>
                </a:spcAft>
              </a:pPr>
              <a:r>
                <a:rPr lang="ja-JP" altLang="en-US" sz="1050" kern="1200" dirty="0">
                  <a:solidFill>
                    <a:srgbClr val="000000"/>
                  </a:solidFill>
                  <a:effectLst/>
                  <a:latin typeface="ＭＳ Ｐゴシック" panose="020B0600070205080204" pitchFamily="50" charset="-128"/>
                  <a:ea typeface="HGP創英角ｺﾞｼｯｸUB" panose="020B0900000000000000" pitchFamily="50" charset="-128"/>
                  <a:cs typeface="Times New Roman" panose="02020603050405020304" pitchFamily="18" charset="0"/>
                </a:rPr>
                <a:t>おとなのバンド倶楽部</a:t>
              </a:r>
              <a:endParaRPr lang="ja-JP" sz="1050" dirty="0">
                <a:effectLst/>
                <a:latin typeface="HGP創英角ｺﾞｼｯｸUB" panose="020B0900000000000000" pitchFamily="50" charset="-128"/>
                <a:ea typeface="HGP創英角ｺﾞｼｯｸUB" panose="020B0900000000000000" pitchFamily="50" charset="-128"/>
                <a:cs typeface="ＭＳ Ｐゴシック" panose="020B0600070205080204" pitchFamily="50" charset="-128"/>
              </a:endParaRPr>
            </a:p>
            <a:p>
              <a:pPr algn="ctr" fontAlgn="base">
                <a:lnSpc>
                  <a:spcPts val="1500"/>
                </a:lnSpc>
                <a:spcAft>
                  <a:spcPts val="0"/>
                </a:spcAft>
              </a:pPr>
              <a:r>
                <a:rPr lang="ja-JP" sz="1200" kern="1200" dirty="0">
                  <a:solidFill>
                    <a:srgbClr val="000000"/>
                  </a:solidFill>
                  <a:effectLst/>
                  <a:latin typeface="ＭＳ Ｐゴシック" panose="020B0600070205080204" pitchFamily="50" charset="-128"/>
                  <a:ea typeface="HGP創英角ｺﾞｼｯｸUB" panose="020B0900000000000000" pitchFamily="50" charset="-128"/>
                  <a:cs typeface="Times New Roman" panose="02020603050405020304" pitchFamily="18" charset="0"/>
                </a:rPr>
                <a:t>　</a:t>
              </a:r>
              <a:r>
                <a:rPr lang="ja-JP" altLang="en-US" sz="1200" kern="1200" dirty="0">
                  <a:solidFill>
                    <a:srgbClr val="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虹色楽団ワークショップ</a:t>
              </a:r>
              <a:endParaRPr lang="en-US" altLang="ja-JP" sz="1200" kern="1200" dirty="0">
                <a:solidFill>
                  <a:srgbClr val="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fontAlgn="base">
                <a:lnSpc>
                  <a:spcPts val="1500"/>
                </a:lnSpc>
                <a:spcAft>
                  <a:spcPts val="0"/>
                </a:spcAft>
              </a:pPr>
              <a:r>
                <a:rPr lang="ja-JP" sz="1050" kern="1200" spc="0" baseline="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日</a:t>
              </a:r>
              <a:r>
                <a:rPr lang="en-US" altLang="ja-JP" sz="1050" kern="1200" spc="0" baseline="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sz="1050" kern="1200" spc="0" baseline="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時：</a:t>
              </a:r>
              <a:r>
                <a:rPr lang="en-US" sz="1050" kern="1200" spc="0" baseline="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2021</a:t>
              </a:r>
              <a:r>
                <a:rPr lang="ja-JP" sz="1050" kern="1200" spc="0" baseline="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年</a:t>
              </a:r>
              <a:r>
                <a:rPr lang="en-US" altLang="ja-JP" sz="1050" kern="1200" spc="0" baseline="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11</a:t>
              </a:r>
              <a:r>
                <a:rPr lang="ja-JP" sz="1050" kern="1200" spc="0" baseline="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月</a:t>
              </a:r>
              <a:r>
                <a:rPr lang="en-US" altLang="ja-JP" sz="1050" kern="1200" spc="0" baseline="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21</a:t>
              </a:r>
              <a:r>
                <a:rPr lang="ja-JP" sz="1050" kern="1200" spc="0" baseline="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日（</a:t>
              </a:r>
              <a:r>
                <a:rPr lang="ja-JP" altLang="en-US" sz="1050" kern="1200" spc="0" baseline="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日</a:t>
              </a:r>
              <a:r>
                <a:rPr lang="ja-JP" sz="1050" kern="1200" spc="0" baseline="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050" kern="1200" spc="0" baseline="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 12</a:t>
              </a:r>
              <a:r>
                <a:rPr lang="en-US" sz="1050" kern="1200" spc="0" baseline="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:00</a:t>
              </a:r>
              <a:r>
                <a:rPr lang="ja-JP" sz="1050" kern="1200" spc="0" baseline="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050" kern="1200" spc="0" baseline="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15</a:t>
              </a:r>
              <a:r>
                <a:rPr lang="en-US" sz="1050" kern="1200" spc="0" baseline="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:00 </a:t>
              </a:r>
            </a:p>
            <a:p>
              <a:pPr fontAlgn="base">
                <a:lnSpc>
                  <a:spcPts val="1500"/>
                </a:lnSpc>
                <a:spcAft>
                  <a:spcPts val="0"/>
                </a:spcAft>
              </a:pPr>
              <a:r>
                <a:rPr lang="ja-JP" altLang="en-US"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場　所：</a:t>
              </a:r>
              <a:r>
                <a:rPr lang="en-US" alt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Living Bar FI5VE  (</a:t>
              </a:r>
              <a:r>
                <a:rPr lang="ja-JP" altLang="en-US"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豊島区南池袋</a:t>
              </a:r>
              <a:r>
                <a:rPr lang="en-US" alt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1-8-21</a:t>
              </a:r>
              <a:r>
                <a:rPr lang="ja-JP" altLang="en-US"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a:t>
              </a:r>
              <a:endParaRPr lang="en-US" alt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fontAlgn="base">
                <a:lnSpc>
                  <a:spcPts val="1500"/>
                </a:lnSpc>
                <a:spcAft>
                  <a:spcPts val="0"/>
                </a:spcAft>
              </a:pPr>
              <a:r>
                <a:rPr lang="ja-JP" altLang="en-US"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会場</a:t>
              </a:r>
              <a:r>
                <a:rPr lang="ja-JP" altLang="ja-JP" sz="1050" dirty="0">
                  <a:effectLst/>
                  <a:latin typeface="HGPｺﾞｼｯｸM" panose="020B0600000000000000" pitchFamily="50" charset="-128"/>
                  <a:ea typeface="HGPｺﾞｼｯｸM" panose="020B0600000000000000" pitchFamily="50" charset="-128"/>
                </a:rPr>
                <a:t>参加費：</a:t>
              </a:r>
              <a:r>
                <a:rPr lang="en-US" altLang="ja-JP" sz="1050" dirty="0">
                  <a:effectLst/>
                  <a:latin typeface="HGPｺﾞｼｯｸM" panose="020B0600000000000000" pitchFamily="50" charset="-128"/>
                  <a:ea typeface="HGPｺﾞｼｯｸM" panose="020B0600000000000000" pitchFamily="50" charset="-128"/>
                </a:rPr>
                <a:t>2,900</a:t>
              </a:r>
              <a:r>
                <a:rPr lang="ja-JP" altLang="en-US" sz="1050" dirty="0">
                  <a:effectLst/>
                  <a:latin typeface="HGPｺﾞｼｯｸM" panose="020B0600000000000000" pitchFamily="50" charset="-128"/>
                  <a:ea typeface="HGPｺﾞｼｯｸM" panose="020B0600000000000000" pitchFamily="50" charset="-128"/>
                </a:rPr>
                <a:t>円</a:t>
              </a:r>
              <a:endParaRPr lang="en-US" altLang="ja-JP" sz="1050" dirty="0">
                <a:effectLst/>
                <a:latin typeface="HGPｺﾞｼｯｸM" panose="020B0600000000000000" pitchFamily="50" charset="-128"/>
                <a:ea typeface="HGPｺﾞｼｯｸM" panose="020B0600000000000000" pitchFamily="50" charset="-128"/>
              </a:endParaRPr>
            </a:p>
            <a:p>
              <a:pPr fontAlgn="base">
                <a:lnSpc>
                  <a:spcPts val="1500"/>
                </a:lnSpc>
                <a:spcAft>
                  <a:spcPts val="0"/>
                </a:spcAft>
              </a:pPr>
              <a:r>
                <a:rPr lang="ja-JP" altLang="en-US" sz="1050" dirty="0">
                  <a:effectLst/>
                  <a:latin typeface="HGPｺﾞｼｯｸM" panose="020B0600000000000000" pitchFamily="50" charset="-128"/>
                  <a:ea typeface="HGPｺﾞｼｯｸM" panose="020B0600000000000000" pitchFamily="50" charset="-128"/>
                </a:rPr>
                <a:t>オンライン参加費：</a:t>
              </a:r>
              <a:r>
                <a:rPr lang="en-US" altLang="ja-JP" sz="1050" dirty="0">
                  <a:effectLst/>
                  <a:latin typeface="HGPｺﾞｼｯｸM" panose="020B0600000000000000" pitchFamily="50" charset="-128"/>
                  <a:ea typeface="HGPｺﾞｼｯｸM" panose="020B0600000000000000" pitchFamily="50" charset="-128"/>
                </a:rPr>
                <a:t>2,000</a:t>
              </a:r>
              <a:r>
                <a:rPr lang="ja-JP" altLang="en-US" sz="1050" dirty="0">
                  <a:effectLst/>
                  <a:latin typeface="HGPｺﾞｼｯｸM" panose="020B0600000000000000" pitchFamily="50" charset="-128"/>
                  <a:ea typeface="HGPｺﾞｼｯｸM" panose="020B0600000000000000" pitchFamily="50" charset="-128"/>
                </a:rPr>
                <a:t>円（初回参加：</a:t>
              </a:r>
              <a:r>
                <a:rPr lang="en-US" altLang="ja-JP" sz="1050" dirty="0">
                  <a:effectLst/>
                  <a:latin typeface="HGPｺﾞｼｯｸM" panose="020B0600000000000000" pitchFamily="50" charset="-128"/>
                  <a:ea typeface="HGPｺﾞｼｯｸM" panose="020B0600000000000000" pitchFamily="50" charset="-128"/>
                </a:rPr>
                <a:t>1,000</a:t>
              </a:r>
              <a:r>
                <a:rPr lang="ja-JP" altLang="en-US" sz="1050" dirty="0">
                  <a:effectLst/>
                  <a:latin typeface="HGPｺﾞｼｯｸM" panose="020B0600000000000000" pitchFamily="50" charset="-128"/>
                  <a:ea typeface="HGPｺﾞｼｯｸM" panose="020B0600000000000000" pitchFamily="50" charset="-128"/>
                </a:rPr>
                <a:t>円）</a:t>
              </a:r>
              <a:endParaRPr lang="en-US" altLang="ja-JP" sz="1050" dirty="0">
                <a:effectLst/>
                <a:latin typeface="HGPｺﾞｼｯｸM" panose="020B0600000000000000" pitchFamily="50" charset="-128"/>
                <a:ea typeface="HGPｺﾞｼｯｸM" panose="020B0600000000000000" pitchFamily="50" charset="-128"/>
              </a:endParaRPr>
            </a:p>
            <a:p>
              <a:pPr fontAlgn="base">
                <a:lnSpc>
                  <a:spcPts val="1500"/>
                </a:lnSpc>
                <a:spcAft>
                  <a:spcPts val="0"/>
                </a:spcAft>
              </a:pPr>
              <a:r>
                <a:rPr lang="ja-JP" altLang="en-US"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問合せ・申込：会場　</a:t>
              </a:r>
              <a:r>
                <a:rPr lang="en-US" alt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FI5VE</a:t>
              </a:r>
              <a:r>
                <a:rPr lang="ja-JP" altLang="en-US"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　</a:t>
              </a:r>
              <a:r>
                <a:rPr lang="en-US" alt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03-5950-1005  http://fi5ve.com/</a:t>
              </a:r>
            </a:p>
            <a:p>
              <a:pPr fontAlgn="base">
                <a:lnSpc>
                  <a:spcPts val="1500"/>
                </a:lnSpc>
                <a:spcAft>
                  <a:spcPts val="0"/>
                </a:spcAft>
              </a:pPr>
              <a:r>
                <a:rPr lang="ja-JP" altLang="en-US"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または　虹色楽団</a:t>
              </a:r>
              <a:r>
                <a:rPr lang="en-US" altLang="ja-JP" sz="1050" kern="1200" dirty="0" err="1">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facebook</a:t>
              </a:r>
              <a:endParaRPr lang="en-US" alt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fontAlgn="base">
                <a:lnSpc>
                  <a:spcPts val="1500"/>
                </a:lnSpc>
                <a:spcAft>
                  <a:spcPts val="0"/>
                </a:spcAft>
              </a:pPr>
              <a:r>
                <a:rPr 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050" kern="1200" dirty="0">
                  <a:solidFill>
                    <a:srgbClr val="000000"/>
                  </a:solidFill>
                  <a:effectLst/>
                  <a:latin typeface="HGPｺﾞｼｯｸM" panose="020B0600000000000000" pitchFamily="50" charset="-128"/>
                  <a:ea typeface="HGPｺﾞｼｯｸM" panose="020B0600000000000000" pitchFamily="50" charset="-128"/>
                  <a:cs typeface="Times New Roman" panose="02020603050405020304" pitchFamily="18" charset="0"/>
                </a:rPr>
                <a:t>HP</a:t>
              </a:r>
              <a:r>
                <a:rPr lang="ja-JP" sz="1050" kern="1200" dirty="0">
                  <a:effectLst/>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050" kern="1200" dirty="0">
                  <a:effectLst/>
                  <a:latin typeface="HGPｺﾞｼｯｸM" panose="020B0600000000000000" pitchFamily="50" charset="-128"/>
                  <a:ea typeface="HGPｺﾞｼｯｸM" panose="020B0600000000000000" pitchFamily="50" charset="-128"/>
                  <a:cs typeface="Times New Roman" panose="02020603050405020304" pitchFamily="18" charset="0"/>
                </a:rPr>
                <a:t> https://lbcj.jimdofree.com/【Email】 lbcj.info@gmail.com</a:t>
              </a:r>
            </a:p>
          </p:txBody>
        </p:sp>
        <p:pic>
          <p:nvPicPr>
            <p:cNvPr id="63" name="図 62">
              <a:extLst>
                <a:ext uri="{FF2B5EF4-FFF2-40B4-BE49-F238E27FC236}">
                  <a16:creationId xmlns:a16="http://schemas.microsoft.com/office/drawing/2014/main" id="{B88ED3A8-93D3-4BB9-940F-953E177753D8}"/>
                </a:ext>
              </a:extLst>
            </p:cNvPr>
            <p:cNvPicPr>
              <a:picLocks noChangeAspect="1"/>
            </p:cNvPicPr>
            <p:nvPr/>
          </p:nvPicPr>
          <p:blipFill>
            <a:blip r:embed="rId10"/>
            <a:stretch>
              <a:fillRect/>
            </a:stretch>
          </p:blipFill>
          <p:spPr>
            <a:xfrm>
              <a:off x="2359876" y="1389021"/>
              <a:ext cx="1999258" cy="383389"/>
            </a:xfrm>
            <a:prstGeom prst="rect">
              <a:avLst/>
            </a:prstGeom>
          </p:spPr>
        </p:pic>
      </p:grpSp>
      <p:pic>
        <p:nvPicPr>
          <p:cNvPr id="64" name="図 63">
            <a:extLst>
              <a:ext uri="{FF2B5EF4-FFF2-40B4-BE49-F238E27FC236}">
                <a16:creationId xmlns:a16="http://schemas.microsoft.com/office/drawing/2014/main" id="{9FB6D6D3-64CA-4189-AC57-22F4B02943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93573" y="9668479"/>
            <a:ext cx="1579441" cy="698096"/>
          </a:xfrm>
          <a:prstGeom prst="rect">
            <a:avLst/>
          </a:prstGeom>
        </p:spPr>
      </p:pic>
    </p:spTree>
    <p:extLst>
      <p:ext uri="{BB962C8B-B14F-4D97-AF65-F5344CB8AC3E}">
        <p14:creationId xmlns:p14="http://schemas.microsoft.com/office/powerpoint/2010/main" val="284790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ã11æè±ã¤ã©ã¹ãç¡æãã®ç»åæ¤ç´¢çµæ">
            <a:extLst>
              <a:ext uri="{FF2B5EF4-FFF2-40B4-BE49-F238E27FC236}">
                <a16:creationId xmlns:a16="http://schemas.microsoft.com/office/drawing/2014/main" id="{399228A2-AD3D-40D5-8AF6-CBB09FAC547B}"/>
              </a:ext>
            </a:extLst>
          </p:cNvPr>
          <p:cNvSpPr>
            <a:spLocks noChangeAspect="1" noChangeArrowheads="1"/>
          </p:cNvSpPr>
          <p:nvPr/>
        </p:nvSpPr>
        <p:spPr bwMode="auto">
          <a:xfrm>
            <a:off x="352425" y="620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 name="タイトル 1">
            <a:extLst>
              <a:ext uri="{FF2B5EF4-FFF2-40B4-BE49-F238E27FC236}">
                <a16:creationId xmlns:a16="http://schemas.microsoft.com/office/drawing/2014/main" id="{CED4AE89-59A4-4C91-969E-25506DA362DF}"/>
              </a:ext>
            </a:extLst>
          </p:cNvPr>
          <p:cNvSpPr txBox="1">
            <a:spLocks/>
          </p:cNvSpPr>
          <p:nvPr/>
        </p:nvSpPr>
        <p:spPr bwMode="auto">
          <a:xfrm>
            <a:off x="-12700" y="10180207"/>
            <a:ext cx="365125" cy="436562"/>
          </a:xfrm>
          <a:prstGeom prst="rect">
            <a:avLst/>
          </a:prstGeom>
          <a:noFill/>
          <a:ln w="9525">
            <a:noFill/>
            <a:miter lim="800000"/>
            <a:headEnd/>
            <a:tailEnd/>
          </a:ln>
        </p:spPr>
        <p:txBody>
          <a:bodyPr lIns="103693" tIns="51846" rIns="103693" bIns="51846" anchor="ctr"/>
          <a:lstStyle/>
          <a:p>
            <a:pPr algn="ctr"/>
            <a:r>
              <a:rPr lang="en-US" altLang="ja-JP" sz="1100">
                <a:latin typeface="07やさしさゴシックボールド"/>
                <a:ea typeface="07やさしさゴシックボールド"/>
                <a:cs typeface="Aharoni" pitchFamily="2" charset="-79"/>
              </a:rPr>
              <a:t>2</a:t>
            </a:r>
          </a:p>
        </p:txBody>
      </p:sp>
      <p:sp>
        <p:nvSpPr>
          <p:cNvPr id="4" name="AutoShape 2" descr="ã11æè±ã¤ã©ã¹ãç¡æãã®ç»åæ¤ç´¢çµæ">
            <a:extLst>
              <a:ext uri="{FF2B5EF4-FFF2-40B4-BE49-F238E27FC236}">
                <a16:creationId xmlns:a16="http://schemas.microsoft.com/office/drawing/2014/main" id="{FEC84AEA-CE5A-430A-B525-796881F293F3}"/>
              </a:ext>
            </a:extLst>
          </p:cNvPr>
          <p:cNvSpPr>
            <a:spLocks noChangeAspect="1" noChangeArrowheads="1"/>
          </p:cNvSpPr>
          <p:nvPr/>
        </p:nvSpPr>
        <p:spPr bwMode="auto">
          <a:xfrm>
            <a:off x="466772" y="145759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正方形/長方形 4">
            <a:extLst>
              <a:ext uri="{FF2B5EF4-FFF2-40B4-BE49-F238E27FC236}">
                <a16:creationId xmlns:a16="http://schemas.microsoft.com/office/drawing/2014/main" id="{F93A867E-4B82-4FA7-BD6E-3A845DE034B0}"/>
              </a:ext>
            </a:extLst>
          </p:cNvPr>
          <p:cNvSpPr/>
          <p:nvPr/>
        </p:nvSpPr>
        <p:spPr>
          <a:xfrm>
            <a:off x="152659" y="7982042"/>
            <a:ext cx="3710380" cy="828675"/>
          </a:xfrm>
          <a:prstGeom prst="rect">
            <a:avLst/>
          </a:prstGeom>
          <a:solidFill>
            <a:schemeClr val="bg1"/>
          </a:solidFill>
          <a:ln>
            <a:no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6" name="直線コネクタ 5">
            <a:extLst>
              <a:ext uri="{FF2B5EF4-FFF2-40B4-BE49-F238E27FC236}">
                <a16:creationId xmlns:a16="http://schemas.microsoft.com/office/drawing/2014/main" id="{E43EA663-65FE-4144-8D3E-A7629537D976}"/>
              </a:ext>
            </a:extLst>
          </p:cNvPr>
          <p:cNvCxnSpPr/>
          <p:nvPr/>
        </p:nvCxnSpPr>
        <p:spPr>
          <a:xfrm>
            <a:off x="4125046" y="704180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FC189DBB-0EA6-4F97-82EA-C93503945920}"/>
              </a:ext>
            </a:extLst>
          </p:cNvPr>
          <p:cNvCxnSpPr/>
          <p:nvPr/>
        </p:nvCxnSpPr>
        <p:spPr>
          <a:xfrm>
            <a:off x="4063420" y="704180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46">
            <a:extLst>
              <a:ext uri="{FF2B5EF4-FFF2-40B4-BE49-F238E27FC236}">
                <a16:creationId xmlns:a16="http://schemas.microsoft.com/office/drawing/2014/main" id="{29F3688F-F3D6-4E17-98E8-C20C0384B11F}"/>
              </a:ext>
            </a:extLst>
          </p:cNvPr>
          <p:cNvCxnSpPr/>
          <p:nvPr/>
        </p:nvCxnSpPr>
        <p:spPr>
          <a:xfrm>
            <a:off x="4063420" y="704180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AutoShape 6" descr="「９月花イラスト」の画像検索結果">
            <a:extLst>
              <a:ext uri="{FF2B5EF4-FFF2-40B4-BE49-F238E27FC236}">
                <a16:creationId xmlns:a16="http://schemas.microsoft.com/office/drawing/2014/main" id="{F93DD1B8-704D-4E85-AC2A-7A13E5E8EAD2}"/>
              </a:ext>
            </a:extLst>
          </p:cNvPr>
          <p:cNvSpPr>
            <a:spLocks noChangeAspect="1" noChangeArrowheads="1"/>
          </p:cNvSpPr>
          <p:nvPr/>
        </p:nvSpPr>
        <p:spPr bwMode="auto">
          <a:xfrm>
            <a:off x="155575" y="-185559"/>
            <a:ext cx="304800" cy="304801"/>
          </a:xfrm>
          <a:prstGeom prst="rect">
            <a:avLst/>
          </a:prstGeom>
          <a:noFill/>
          <a:ln w="9525">
            <a:noFill/>
            <a:miter lim="800000"/>
            <a:headEnd/>
            <a:tailEnd/>
          </a:ln>
        </p:spPr>
        <p:txBody>
          <a:bodyPr/>
          <a:lstStyle/>
          <a:p>
            <a:endParaRPr lang="ja-JP" altLang="en-US"/>
          </a:p>
        </p:txBody>
      </p:sp>
      <p:sp>
        <p:nvSpPr>
          <p:cNvPr id="10" name="AutoShape 8" descr="ãããªã¼ã¤ã©ã¹ã 8æãã®ç»åæ¤ç´¢çµæ">
            <a:extLst>
              <a:ext uri="{FF2B5EF4-FFF2-40B4-BE49-F238E27FC236}">
                <a16:creationId xmlns:a16="http://schemas.microsoft.com/office/drawing/2014/main" id="{36D0C68B-BF02-49FC-9FAA-1542DE3C053D}"/>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1" name="直線コネクタ 10">
            <a:extLst>
              <a:ext uri="{FF2B5EF4-FFF2-40B4-BE49-F238E27FC236}">
                <a16:creationId xmlns:a16="http://schemas.microsoft.com/office/drawing/2014/main" id="{800B7D38-B355-41D8-9F1A-47D21E76FFD7}"/>
              </a:ext>
            </a:extLst>
          </p:cNvPr>
          <p:cNvCxnSpPr/>
          <p:nvPr/>
        </p:nvCxnSpPr>
        <p:spPr>
          <a:xfrm>
            <a:off x="4277446" y="707990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0A5E7194-E038-4D4D-B528-23C09171AA5E}"/>
              </a:ext>
            </a:extLst>
          </p:cNvPr>
          <p:cNvCxnSpPr/>
          <p:nvPr/>
        </p:nvCxnSpPr>
        <p:spPr>
          <a:xfrm>
            <a:off x="4248871" y="707990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46">
            <a:extLst>
              <a:ext uri="{FF2B5EF4-FFF2-40B4-BE49-F238E27FC236}">
                <a16:creationId xmlns:a16="http://schemas.microsoft.com/office/drawing/2014/main" id="{D92C9569-F072-462D-980C-D05EA2DABE3F}"/>
              </a:ext>
            </a:extLst>
          </p:cNvPr>
          <p:cNvCxnSpPr/>
          <p:nvPr/>
        </p:nvCxnSpPr>
        <p:spPr>
          <a:xfrm>
            <a:off x="4248871" y="707990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正方形/長方形 83">
            <a:extLst>
              <a:ext uri="{FF2B5EF4-FFF2-40B4-BE49-F238E27FC236}">
                <a16:creationId xmlns:a16="http://schemas.microsoft.com/office/drawing/2014/main" id="{1F3B6CED-7A81-4AE8-8129-68468325D850}"/>
              </a:ext>
            </a:extLst>
          </p:cNvPr>
          <p:cNvSpPr>
            <a:spLocks noChangeArrowheads="1"/>
          </p:cNvSpPr>
          <p:nvPr/>
        </p:nvSpPr>
        <p:spPr bwMode="auto">
          <a:xfrm>
            <a:off x="152658" y="6611443"/>
            <a:ext cx="7281862" cy="3915681"/>
          </a:xfrm>
          <a:prstGeom prst="rect">
            <a:avLst/>
          </a:prstGeom>
          <a:solidFill>
            <a:srgbClr val="565C36"/>
          </a:solidFill>
          <a:ln w="9525">
            <a:solidFill>
              <a:srgbClr val="565C36"/>
            </a:solidFill>
            <a:miter lim="800000"/>
            <a:headEnd/>
            <a:tailEnd/>
          </a:ln>
        </p:spPr>
        <p:txBody>
          <a:bodyPr wrap="square" lIns="91402" tIns="45700" rIns="91402" bIns="45700">
            <a:spAutoFit/>
          </a:bodyPr>
          <a:lstStyle/>
          <a:p>
            <a:pPr algn="ctr">
              <a:lnSpc>
                <a:spcPts val="3513"/>
              </a:lnSpc>
            </a:pPr>
            <a:endParaRPr lang="ja-JP" altLang="en-US" dirty="0">
              <a:solidFill>
                <a:srgbClr val="000000"/>
              </a:solidFill>
              <a:latin typeface="小塚ゴシック Pro H"/>
              <a:ea typeface="小塚ゴシック Pro H"/>
              <a:cs typeface="小塚ゴシック Pro H"/>
            </a:endParaRPr>
          </a:p>
        </p:txBody>
      </p:sp>
      <p:sp>
        <p:nvSpPr>
          <p:cNvPr id="15" name="テキスト ボックス 94">
            <a:extLst>
              <a:ext uri="{FF2B5EF4-FFF2-40B4-BE49-F238E27FC236}">
                <a16:creationId xmlns:a16="http://schemas.microsoft.com/office/drawing/2014/main" id="{0589DF07-4E4E-4EAD-9D9E-3A68F2C77E4C}"/>
              </a:ext>
            </a:extLst>
          </p:cNvPr>
          <p:cNvSpPr txBox="1">
            <a:spLocks noChangeArrowheads="1"/>
          </p:cNvSpPr>
          <p:nvPr/>
        </p:nvSpPr>
        <p:spPr bwMode="auto">
          <a:xfrm>
            <a:off x="242458" y="10097379"/>
            <a:ext cx="7281862" cy="396875"/>
          </a:xfrm>
          <a:prstGeom prst="rect">
            <a:avLst/>
          </a:prstGeom>
          <a:noFill/>
          <a:ln w="9525">
            <a:noFill/>
            <a:miter lim="800000"/>
            <a:headEnd/>
            <a:tailEnd/>
          </a:ln>
        </p:spPr>
        <p:txBody>
          <a:bodyPr>
            <a:spAutoFit/>
          </a:bodyPr>
          <a:lstStyle/>
          <a:p>
            <a:r>
              <a:rPr lang="ja-JP" altLang="en-US" sz="1000" b="1" i="1" dirty="0">
                <a:solidFill>
                  <a:schemeClr val="bg1"/>
                </a:solidFill>
                <a:latin typeface="小塚ゴシック Pro L"/>
                <a:ea typeface="小塚ゴシック Pro L"/>
                <a:cs typeface="小塚ゴシック Pro L"/>
              </a:rPr>
              <a:t>新宿</a:t>
            </a:r>
            <a:r>
              <a:rPr lang="en-US" altLang="ja-JP" sz="1000" b="1" i="1" dirty="0">
                <a:solidFill>
                  <a:schemeClr val="bg1"/>
                </a:solidFill>
                <a:latin typeface="小塚ゴシック Pro L"/>
                <a:ea typeface="小塚ゴシック Pro L"/>
                <a:cs typeface="小塚ゴシック Pro L"/>
              </a:rPr>
              <a:t>NPO</a:t>
            </a:r>
            <a:r>
              <a:rPr lang="ja-JP" altLang="en-US" sz="1000" b="1" i="1" dirty="0">
                <a:solidFill>
                  <a:schemeClr val="bg1"/>
                </a:solidFill>
                <a:latin typeface="小塚ゴシック Pro L"/>
                <a:ea typeface="小塚ゴシック Pro L"/>
                <a:cs typeface="小塚ゴシック Pro L"/>
              </a:rPr>
              <a:t>協働推進センターは、社会貢献活動団体のネットワークづくりの拠点施設です！</a:t>
            </a:r>
            <a:br>
              <a:rPr lang="ja-JP" altLang="en-US" sz="1000" b="1" i="1" dirty="0">
                <a:solidFill>
                  <a:schemeClr val="bg1"/>
                </a:solidFill>
                <a:latin typeface="小塚ゴシック Pro L"/>
                <a:ea typeface="小塚ゴシック Pro L"/>
                <a:cs typeface="小塚ゴシック Pro L"/>
              </a:rPr>
            </a:br>
            <a:r>
              <a:rPr lang="ja-JP" altLang="en-US" sz="1000" b="1" i="1" dirty="0">
                <a:solidFill>
                  <a:schemeClr val="bg1"/>
                </a:solidFill>
                <a:latin typeface="小塚ゴシック Pro L"/>
                <a:ea typeface="小塚ゴシック Pro L"/>
                <a:cs typeface="小塚ゴシック Pro L"/>
              </a:rPr>
              <a:t>センターでは、社会貢献活動団体への施設の貸出しの他、相談や情報提供、講座等、さまざまな事業を実施しています</a:t>
            </a:r>
            <a:r>
              <a:rPr lang="ja-JP" altLang="en-US" sz="1000" i="1" dirty="0">
                <a:solidFill>
                  <a:schemeClr val="bg1"/>
                </a:solidFill>
                <a:latin typeface="小塚ゴシック Pro L"/>
                <a:ea typeface="小塚ゴシック Pro L"/>
                <a:cs typeface="小塚ゴシック Pro L"/>
              </a:rPr>
              <a:t>。</a:t>
            </a:r>
          </a:p>
        </p:txBody>
      </p:sp>
      <p:sp>
        <p:nvSpPr>
          <p:cNvPr id="16" name="タイトル 1">
            <a:extLst>
              <a:ext uri="{FF2B5EF4-FFF2-40B4-BE49-F238E27FC236}">
                <a16:creationId xmlns:a16="http://schemas.microsoft.com/office/drawing/2014/main" id="{F8E1368B-5E3E-482D-8167-FB8E560E71D8}"/>
              </a:ext>
            </a:extLst>
          </p:cNvPr>
          <p:cNvSpPr txBox="1">
            <a:spLocks/>
          </p:cNvSpPr>
          <p:nvPr/>
        </p:nvSpPr>
        <p:spPr bwMode="auto">
          <a:xfrm>
            <a:off x="82808" y="10076347"/>
            <a:ext cx="365125" cy="608844"/>
          </a:xfrm>
          <a:prstGeom prst="rect">
            <a:avLst/>
          </a:prstGeom>
          <a:noFill/>
          <a:ln w="9525">
            <a:noFill/>
            <a:miter lim="800000"/>
            <a:headEnd/>
            <a:tailEnd/>
          </a:ln>
        </p:spPr>
        <p:txBody>
          <a:bodyPr lIns="103693" tIns="51846" rIns="103693" bIns="51846" anchor="ctr"/>
          <a:lstStyle/>
          <a:p>
            <a:pPr algn="ctr"/>
            <a:r>
              <a:rPr lang="en-US" altLang="ja-JP" sz="1100" dirty="0">
                <a:solidFill>
                  <a:schemeClr val="bg1"/>
                </a:solidFill>
                <a:latin typeface="07やさしさゴシックボールド"/>
                <a:ea typeface="07やさしさゴシックボールド"/>
                <a:cs typeface="Aharoni" pitchFamily="2" charset="-79"/>
              </a:rPr>
              <a:t>4</a:t>
            </a:r>
          </a:p>
        </p:txBody>
      </p:sp>
      <p:cxnSp>
        <p:nvCxnSpPr>
          <p:cNvPr id="17" name="直線コネクタ 16">
            <a:extLst>
              <a:ext uri="{FF2B5EF4-FFF2-40B4-BE49-F238E27FC236}">
                <a16:creationId xmlns:a16="http://schemas.microsoft.com/office/drawing/2014/main" id="{A5047B24-6065-4230-B819-2D228206200A}"/>
              </a:ext>
            </a:extLst>
          </p:cNvPr>
          <p:cNvCxnSpPr>
            <a:cxnSpLocks/>
          </p:cNvCxnSpPr>
          <p:nvPr/>
        </p:nvCxnSpPr>
        <p:spPr>
          <a:xfrm>
            <a:off x="4617371" y="7415977"/>
            <a:ext cx="361006" cy="189015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345F8715-1C54-4943-BADB-8F9B989B8684}"/>
              </a:ext>
            </a:extLst>
          </p:cNvPr>
          <p:cNvSpPr/>
          <p:nvPr/>
        </p:nvSpPr>
        <p:spPr>
          <a:xfrm>
            <a:off x="3980446" y="6689105"/>
            <a:ext cx="3360201" cy="3360010"/>
          </a:xfrm>
          <a:prstGeom prst="rect">
            <a:avLst/>
          </a:prstGeom>
          <a:solidFill>
            <a:schemeClr val="bg1"/>
          </a:solidFill>
          <a:ln>
            <a:solidFill>
              <a:schemeClr val="bg1">
                <a:lumMod val="85000"/>
              </a:schemeClr>
            </a:solidFill>
          </a:ln>
        </p:spPr>
        <p:txBody>
          <a:bodyPr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9" name="図 18">
            <a:extLst>
              <a:ext uri="{FF2B5EF4-FFF2-40B4-BE49-F238E27FC236}">
                <a16:creationId xmlns:a16="http://schemas.microsoft.com/office/drawing/2014/main" id="{AA83F373-2397-443A-B1B0-8D992CEFAD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5737" y="6707683"/>
            <a:ext cx="1295889" cy="1168434"/>
          </a:xfrm>
          <a:prstGeom prst="rect">
            <a:avLst/>
          </a:prstGeom>
        </p:spPr>
      </p:pic>
      <p:grpSp>
        <p:nvGrpSpPr>
          <p:cNvPr id="20" name="グループ化 19">
            <a:extLst>
              <a:ext uri="{FF2B5EF4-FFF2-40B4-BE49-F238E27FC236}">
                <a16:creationId xmlns:a16="http://schemas.microsoft.com/office/drawing/2014/main" id="{7A05E5AD-BBEA-4D30-A459-D08AF37114B2}"/>
              </a:ext>
            </a:extLst>
          </p:cNvPr>
          <p:cNvGrpSpPr/>
          <p:nvPr/>
        </p:nvGrpSpPr>
        <p:grpSpPr>
          <a:xfrm>
            <a:off x="247167" y="6683121"/>
            <a:ext cx="3832493" cy="727239"/>
            <a:chOff x="142770" y="6801145"/>
            <a:chExt cx="3850193" cy="727239"/>
          </a:xfrm>
        </p:grpSpPr>
        <p:sp>
          <p:nvSpPr>
            <p:cNvPr id="21" name="正方形/長方形 20">
              <a:extLst>
                <a:ext uri="{FF2B5EF4-FFF2-40B4-BE49-F238E27FC236}">
                  <a16:creationId xmlns:a16="http://schemas.microsoft.com/office/drawing/2014/main" id="{51762BF7-858A-4EBF-9C95-BDA1E9AE5932}"/>
                </a:ext>
              </a:extLst>
            </p:cNvPr>
            <p:cNvSpPr/>
            <p:nvPr/>
          </p:nvSpPr>
          <p:spPr>
            <a:xfrm>
              <a:off x="142770" y="6801145"/>
              <a:ext cx="3695644" cy="684000"/>
            </a:xfrm>
            <a:prstGeom prst="rect">
              <a:avLst/>
            </a:prstGeom>
            <a:solidFill>
              <a:schemeClr val="bg1"/>
            </a:solidFill>
            <a:ln>
              <a:noFill/>
            </a:ln>
          </p:spPr>
          <p:txBody>
            <a:bodyPr wrap="square"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2" name="テキスト ボックス 21">
              <a:extLst>
                <a:ext uri="{FF2B5EF4-FFF2-40B4-BE49-F238E27FC236}">
                  <a16:creationId xmlns:a16="http://schemas.microsoft.com/office/drawing/2014/main" id="{189DDDFC-60ED-40F7-8633-D77CB2644B33}"/>
                </a:ext>
              </a:extLst>
            </p:cNvPr>
            <p:cNvSpPr txBox="1"/>
            <p:nvPr/>
          </p:nvSpPr>
          <p:spPr>
            <a:xfrm>
              <a:off x="148631" y="6807128"/>
              <a:ext cx="1421089" cy="24622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ja-JP" altLang="en-US" sz="1000" b="1" dirty="0">
                  <a:solidFill>
                    <a:srgbClr val="000000"/>
                  </a:solidFill>
                  <a:latin typeface="小塚ゴシック Pro L"/>
                  <a:ea typeface="小塚ゴシック Pro L"/>
                  <a:cs typeface="小塚ゴシック Pro L"/>
                </a:rPr>
                <a:t>情報・お問い合わせ</a:t>
              </a:r>
              <a:endParaRPr lang="en-US" altLang="ja-JP" sz="1000" b="1" dirty="0">
                <a:solidFill>
                  <a:srgbClr val="000000"/>
                </a:solidFill>
                <a:latin typeface="小塚ゴシック Pro L"/>
                <a:ea typeface="小塚ゴシック Pro L"/>
                <a:cs typeface="小塚ゴシック Pro L"/>
              </a:endParaRPr>
            </a:p>
          </p:txBody>
        </p:sp>
        <p:sp>
          <p:nvSpPr>
            <p:cNvPr id="23" name="テキスト ボックス 87">
              <a:extLst>
                <a:ext uri="{FF2B5EF4-FFF2-40B4-BE49-F238E27FC236}">
                  <a16:creationId xmlns:a16="http://schemas.microsoft.com/office/drawing/2014/main" id="{7CDE0E3A-24D2-4B77-8A3A-000515215965}"/>
                </a:ext>
              </a:extLst>
            </p:cNvPr>
            <p:cNvSpPr txBox="1">
              <a:spLocks noChangeArrowheads="1"/>
            </p:cNvSpPr>
            <p:nvPr/>
          </p:nvSpPr>
          <p:spPr bwMode="auto">
            <a:xfrm>
              <a:off x="216555" y="6974386"/>
              <a:ext cx="3776408" cy="553998"/>
            </a:xfrm>
            <a:prstGeom prst="rect">
              <a:avLst/>
            </a:prstGeom>
            <a:noFill/>
            <a:ln w="9525">
              <a:noFill/>
              <a:miter lim="800000"/>
              <a:headEnd/>
              <a:tailEnd/>
            </a:ln>
          </p:spPr>
          <p:txBody>
            <a:bodyPr wrap="square">
              <a:spAutoFit/>
            </a:bodyPr>
            <a:lstStyle/>
            <a:p>
              <a:pPr>
                <a:tabLst>
                  <a:tab pos="812800" algn="l"/>
                  <a:tab pos="1160463" algn="l"/>
                </a:tabLst>
              </a:pPr>
              <a:r>
                <a:rPr lang="en-US" altLang="ja-JP" sz="1000" dirty="0">
                  <a:latin typeface="小塚ゴシック Pro L"/>
                  <a:ea typeface="小塚ゴシック Pro L"/>
                  <a:cs typeface="小塚ゴシック Pro L"/>
                </a:rPr>
                <a:t>TEL</a:t>
              </a:r>
              <a:r>
                <a:rPr lang="ja-JP" altLang="en-US" sz="1000" dirty="0">
                  <a:latin typeface="小塚ゴシック Pro L"/>
                  <a:ea typeface="小塚ゴシック Pro L"/>
                  <a:cs typeface="小塚ゴシック Pro L"/>
                </a:rPr>
                <a:t>：</a:t>
              </a:r>
              <a:r>
                <a:rPr lang="en-US" altLang="ja-JP" sz="1000" dirty="0">
                  <a:latin typeface="小塚ゴシック Pro L"/>
                  <a:ea typeface="小塚ゴシック Pro L"/>
                  <a:cs typeface="小塚ゴシック Pro L"/>
                </a:rPr>
                <a:t>03-5386-1315</a:t>
              </a:r>
              <a:r>
                <a:rPr lang="ja-JP" altLang="en-US" sz="1000" dirty="0">
                  <a:latin typeface="小塚ゴシック Pro L"/>
                  <a:ea typeface="小塚ゴシック Pro L"/>
                  <a:cs typeface="小塚ゴシック Pro L"/>
                </a:rPr>
                <a:t>　     </a:t>
              </a:r>
              <a:r>
                <a:rPr lang="ja-JP" altLang="en-US" sz="900" dirty="0">
                  <a:latin typeface="小塚ゴシック Pro L"/>
                  <a:ea typeface="小塚ゴシック Pro L"/>
                  <a:cs typeface="小塚ゴシック Pro L"/>
                </a:rPr>
                <a:t>　</a:t>
              </a:r>
              <a:r>
                <a:rPr lang="ja-JP" altLang="en-US" sz="1000" dirty="0">
                  <a:latin typeface="小塚ゴシック Pro L"/>
                  <a:ea typeface="小塚ゴシック Pro L"/>
                  <a:cs typeface="小塚ゴシック Pro L"/>
                </a:rPr>
                <a:t>　　</a:t>
              </a:r>
              <a:r>
                <a:rPr lang="en-US" altLang="ja-JP" sz="1000" dirty="0">
                  <a:latin typeface="小塚ゴシック Pro L"/>
                  <a:ea typeface="小塚ゴシック Pro L"/>
                  <a:cs typeface="小塚ゴシック Pro L"/>
                </a:rPr>
                <a:t>FAX</a:t>
              </a:r>
              <a:r>
                <a:rPr lang="ja-JP" altLang="en-US" sz="1000" dirty="0">
                  <a:latin typeface="小塚ゴシック Pro L"/>
                  <a:ea typeface="小塚ゴシック Pro L"/>
                  <a:cs typeface="小塚ゴシック Pro L"/>
                </a:rPr>
                <a:t>：</a:t>
              </a:r>
              <a:r>
                <a:rPr lang="en-US" altLang="ja-JP" sz="1000" dirty="0">
                  <a:latin typeface="小塚ゴシック Pro L"/>
                  <a:ea typeface="小塚ゴシック Pro L"/>
                  <a:cs typeface="小塚ゴシック Pro L"/>
                </a:rPr>
                <a:t>03-5386-1318</a:t>
              </a:r>
            </a:p>
            <a:p>
              <a:pPr>
                <a:tabLst>
                  <a:tab pos="812800" algn="l"/>
                  <a:tab pos="1160463" algn="l"/>
                </a:tabLst>
              </a:pPr>
              <a:r>
                <a:rPr lang="en-US" altLang="ja-JP" sz="1000" dirty="0">
                  <a:latin typeface="小塚ゴシック Pro L"/>
                  <a:ea typeface="小塚ゴシック Pro L"/>
                  <a:cs typeface="小塚ゴシック Pro L"/>
                </a:rPr>
                <a:t>Email</a:t>
              </a:r>
              <a:r>
                <a:rPr lang="ja-JP" altLang="en-US" sz="1000" dirty="0">
                  <a:latin typeface="小塚ゴシック Pro L"/>
                  <a:ea typeface="小塚ゴシック Pro L"/>
                  <a:cs typeface="小塚ゴシック Pro L"/>
                </a:rPr>
                <a:t>：</a:t>
              </a:r>
              <a:r>
                <a:rPr lang="en-US" altLang="ja-JP" sz="1000" dirty="0">
                  <a:latin typeface="小塚ゴシック Pro L"/>
                  <a:ea typeface="小塚ゴシック Pro L"/>
                  <a:cs typeface="小塚ゴシック Pro L"/>
                </a:rPr>
                <a:t>hiroba@s-nponet.net</a:t>
              </a:r>
              <a:r>
                <a:rPr lang="ja-JP" altLang="en-US" sz="1000" dirty="0">
                  <a:latin typeface="小塚ゴシック Pro L"/>
                  <a:ea typeface="小塚ゴシック Pro L"/>
                  <a:cs typeface="小塚ゴシック Pro L"/>
                </a:rPr>
                <a:t>　</a:t>
              </a:r>
              <a:r>
                <a:rPr lang="en-US" altLang="ja-JP" sz="1000" dirty="0">
                  <a:latin typeface="小塚ゴシック Pro L"/>
                  <a:ea typeface="小塚ゴシック Pro L"/>
                  <a:cs typeface="小塚ゴシック Pro L"/>
                </a:rPr>
                <a:t>URL</a:t>
              </a:r>
              <a:r>
                <a:rPr lang="ja-JP" altLang="en-US" sz="1000" dirty="0">
                  <a:latin typeface="小塚ゴシック Pro L"/>
                  <a:ea typeface="小塚ゴシック Pro L"/>
                  <a:cs typeface="小塚ゴシック Pro L"/>
                </a:rPr>
                <a:t>：</a:t>
              </a:r>
              <a:r>
                <a:rPr lang="en-US" altLang="ja-JP" sz="1000" dirty="0">
                  <a:latin typeface="小塚ゴシック Pro L"/>
                  <a:ea typeface="小塚ゴシック Pro L"/>
                  <a:cs typeface="小塚ゴシック Pro L"/>
                </a:rPr>
                <a:t>https://snponet.net</a:t>
              </a:r>
            </a:p>
            <a:p>
              <a:pPr>
                <a:tabLst>
                  <a:tab pos="812800" algn="l"/>
                  <a:tab pos="1160463" algn="l"/>
                </a:tabLst>
              </a:pPr>
              <a:r>
                <a:rPr lang="en-US" altLang="ja-JP" sz="1000" dirty="0">
                  <a:latin typeface="小塚ゴシック Pro L"/>
                  <a:ea typeface="小塚ゴシック Pro L"/>
                  <a:cs typeface="小塚ゴシック Pro L"/>
                </a:rPr>
                <a:t>Facebook</a:t>
              </a:r>
              <a:r>
                <a:rPr lang="ja-JP" altLang="en-US" sz="1000" dirty="0">
                  <a:latin typeface="小塚ゴシック Pro L"/>
                  <a:ea typeface="小塚ゴシック Pro L"/>
                  <a:cs typeface="小塚ゴシック Pro L"/>
                </a:rPr>
                <a:t>：</a:t>
              </a:r>
              <a:r>
                <a:rPr lang="en-US" altLang="ja-JP" sz="1000" dirty="0">
                  <a:latin typeface="小塚ゴシック Pro L"/>
                  <a:ea typeface="小塚ゴシック Pro L"/>
                  <a:cs typeface="小塚ゴシック Pro L"/>
                </a:rPr>
                <a:t>https://www.facebook.com/shinjuku.npo.center</a:t>
              </a:r>
            </a:p>
          </p:txBody>
        </p:sp>
      </p:grpSp>
      <p:grpSp>
        <p:nvGrpSpPr>
          <p:cNvPr id="24" name="グループ化 23">
            <a:extLst>
              <a:ext uri="{FF2B5EF4-FFF2-40B4-BE49-F238E27FC236}">
                <a16:creationId xmlns:a16="http://schemas.microsoft.com/office/drawing/2014/main" id="{27EEBADD-DD67-46E8-936F-73EE55C88DB8}"/>
              </a:ext>
            </a:extLst>
          </p:cNvPr>
          <p:cNvGrpSpPr/>
          <p:nvPr/>
        </p:nvGrpSpPr>
        <p:grpSpPr>
          <a:xfrm>
            <a:off x="233230" y="7411973"/>
            <a:ext cx="4713999" cy="1667500"/>
            <a:chOff x="181380" y="7547628"/>
            <a:chExt cx="4768848" cy="1667500"/>
          </a:xfrm>
        </p:grpSpPr>
        <p:sp>
          <p:nvSpPr>
            <p:cNvPr id="25" name="テキスト ボックス 24">
              <a:extLst>
                <a:ext uri="{FF2B5EF4-FFF2-40B4-BE49-F238E27FC236}">
                  <a16:creationId xmlns:a16="http://schemas.microsoft.com/office/drawing/2014/main" id="{BEA70FE2-8EFD-481E-AE9C-3B23F700ECFE}"/>
                </a:ext>
              </a:extLst>
            </p:cNvPr>
            <p:cNvSpPr txBox="1"/>
            <p:nvPr/>
          </p:nvSpPr>
          <p:spPr>
            <a:xfrm>
              <a:off x="193922" y="7547628"/>
              <a:ext cx="3724445" cy="165600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noAutofit/>
            </a:bodyPr>
            <a:lstStyle/>
            <a:p>
              <a:pPr>
                <a:defRPr/>
              </a:pPr>
              <a:r>
                <a:rPr lang="ja-JP" altLang="en-US" sz="1000" b="1" dirty="0">
                  <a:solidFill>
                    <a:srgbClr val="000000"/>
                  </a:solidFill>
                  <a:latin typeface="小塚ゴシック Pro L"/>
                  <a:ea typeface="小塚ゴシック Pro L"/>
                  <a:cs typeface="小塚ゴシック Pro L"/>
                </a:rPr>
                <a:t>アクセス</a:t>
              </a:r>
              <a:endParaRPr lang="en-US" altLang="ja-JP" sz="1000" b="1" dirty="0">
                <a:solidFill>
                  <a:srgbClr val="000000"/>
                </a:solidFill>
                <a:latin typeface="小塚ゴシック Pro L"/>
                <a:ea typeface="小塚ゴシック Pro L"/>
                <a:cs typeface="小塚ゴシック Pro L"/>
              </a:endParaRPr>
            </a:p>
            <a:p>
              <a:pPr>
                <a:defRPr/>
              </a:pPr>
              <a:endParaRPr lang="en-US" altLang="ja-JP" sz="1000" b="1" dirty="0">
                <a:solidFill>
                  <a:srgbClr val="000000"/>
                </a:solidFill>
                <a:latin typeface="小塚ゴシック Pro L"/>
                <a:ea typeface="小塚ゴシック Pro L"/>
                <a:cs typeface="小塚ゴシック Pro L"/>
              </a:endParaRPr>
            </a:p>
            <a:p>
              <a:pPr>
                <a:defRPr/>
              </a:pPr>
              <a:r>
                <a:rPr lang="ja-JP" altLang="en-US" sz="500" b="1" dirty="0">
                  <a:solidFill>
                    <a:srgbClr val="000000"/>
                  </a:solidFill>
                  <a:latin typeface="小塚ゴシック Pro L"/>
                  <a:ea typeface="小塚ゴシック Pro L"/>
                  <a:cs typeface="小塚ゴシック Pro L"/>
                </a:rPr>
                <a:t>　　</a:t>
              </a:r>
              <a:endParaRPr lang="en-US" altLang="ja-JP" sz="500" b="1" dirty="0">
                <a:solidFill>
                  <a:srgbClr val="000000"/>
                </a:solidFill>
                <a:latin typeface="小塚ゴシック Pro L"/>
                <a:ea typeface="小塚ゴシック Pro L"/>
                <a:cs typeface="小塚ゴシック Pro L"/>
              </a:endParaRPr>
            </a:p>
            <a:p>
              <a:pPr>
                <a:defRPr/>
              </a:pPr>
              <a:r>
                <a:rPr lang="ja-JP" altLang="en-US" sz="500" b="1" dirty="0">
                  <a:solidFill>
                    <a:srgbClr val="000000"/>
                  </a:solidFill>
                  <a:latin typeface="小塚ゴシック Pro L"/>
                  <a:ea typeface="小塚ゴシック Pro L"/>
                  <a:cs typeface="小塚ゴシック Pro L"/>
                </a:rPr>
                <a:t>　　</a:t>
              </a:r>
              <a:endParaRPr lang="en-US" altLang="ja-JP" sz="5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a:p>
              <a:pPr algn="ctr">
                <a:defRPr/>
              </a:pPr>
              <a:r>
                <a:rPr lang="ja-JP" altLang="en-US" sz="1000" b="1" dirty="0">
                  <a:solidFill>
                    <a:srgbClr val="000000"/>
                  </a:solidFill>
                  <a:latin typeface="小塚ゴシック Pro L"/>
                  <a:ea typeface="小塚ゴシック Pro L"/>
                  <a:cs typeface="小塚ゴシック Pro L"/>
                </a:rPr>
                <a:t>　　　　　　　　　　　　　　　　　　　　　　　　　　　　　　　　　　　　　　　　　　</a:t>
              </a:r>
              <a:endParaRPr lang="en-US" altLang="ja-JP" sz="1000" b="1" dirty="0">
                <a:solidFill>
                  <a:srgbClr val="000000"/>
                </a:solidFill>
                <a:latin typeface="小塚ゴシック Pro L"/>
                <a:ea typeface="小塚ゴシック Pro L"/>
                <a:cs typeface="小塚ゴシック Pro L"/>
              </a:endParaRPr>
            </a:p>
            <a:p>
              <a:pPr algn="ctr">
                <a:defRPr/>
              </a:pPr>
              <a:endParaRPr lang="en-US" altLang="ja-JP" sz="1000" b="1" dirty="0">
                <a:solidFill>
                  <a:schemeClr val="bg1"/>
                </a:solidFill>
                <a:latin typeface="小塚ゴシック Pro L"/>
                <a:ea typeface="小塚ゴシック Pro L"/>
                <a:cs typeface="小塚ゴシック Pro L"/>
              </a:endParaRPr>
            </a:p>
            <a:p>
              <a:pPr algn="ctr">
                <a:defRPr/>
              </a:pPr>
              <a:endParaRPr lang="en-US" altLang="ja-JP" sz="800" b="1" dirty="0">
                <a:solidFill>
                  <a:schemeClr val="bg1"/>
                </a:solidFill>
                <a:latin typeface="小塚ゴシック Pro L"/>
                <a:ea typeface="小塚ゴシック Pro L"/>
                <a:cs typeface="小塚ゴシック Pro L"/>
              </a:endParaRPr>
            </a:p>
            <a:p>
              <a:pPr algn="ctr">
                <a:defRPr/>
              </a:pPr>
              <a:endParaRPr lang="en-US" altLang="ja-JP" sz="1000" b="1" dirty="0">
                <a:solidFill>
                  <a:schemeClr val="bg1"/>
                </a:solidFill>
                <a:latin typeface="小塚ゴシック Pro L"/>
                <a:ea typeface="小塚ゴシック Pro L"/>
                <a:cs typeface="小塚ゴシック Pro L"/>
              </a:endParaRPr>
            </a:p>
            <a:p>
              <a:pPr algn="ctr">
                <a:defRPr/>
              </a:pPr>
              <a:endParaRPr lang="en-US" altLang="ja-JP" sz="800" b="1" dirty="0">
                <a:solidFill>
                  <a:schemeClr val="bg1"/>
                </a:solidFill>
                <a:latin typeface="小塚ゴシック Pro L"/>
                <a:ea typeface="小塚ゴシック Pro L"/>
                <a:cs typeface="小塚ゴシック Pro L"/>
              </a:endParaRPr>
            </a:p>
            <a:p>
              <a:pPr algn="ctr">
                <a:defRPr/>
              </a:pPr>
              <a:endParaRPr lang="en-US" altLang="ja-JP" sz="1000" b="1" dirty="0">
                <a:solidFill>
                  <a:schemeClr val="bg1"/>
                </a:solidFill>
                <a:latin typeface="小塚ゴシック Pro L"/>
                <a:ea typeface="小塚ゴシック Pro L"/>
                <a:cs typeface="小塚ゴシック Pro L"/>
              </a:endParaRPr>
            </a:p>
          </p:txBody>
        </p:sp>
        <p:sp>
          <p:nvSpPr>
            <p:cNvPr id="26" name="正方形/長方形 25">
              <a:extLst>
                <a:ext uri="{FF2B5EF4-FFF2-40B4-BE49-F238E27FC236}">
                  <a16:creationId xmlns:a16="http://schemas.microsoft.com/office/drawing/2014/main" id="{FE808439-7BBD-46A8-875D-A3692F1739CE}"/>
                </a:ext>
              </a:extLst>
            </p:cNvPr>
            <p:cNvSpPr/>
            <p:nvPr/>
          </p:nvSpPr>
          <p:spPr>
            <a:xfrm>
              <a:off x="181380" y="7712152"/>
              <a:ext cx="4768848" cy="1502976"/>
            </a:xfrm>
            <a:prstGeom prst="rect">
              <a:avLst/>
            </a:prstGeom>
          </p:spPr>
          <p:txBody>
            <a:bodyPr wrap="square">
              <a:spAutoFit/>
            </a:bodyPr>
            <a:lstStyle/>
            <a:p>
              <a:pPr fontAlgn="base">
                <a:lnSpc>
                  <a:spcPts val="1200"/>
                </a:lnSpc>
                <a:spcAft>
                  <a:spcPts val="0"/>
                </a:spcAft>
              </a:pPr>
              <a:r>
                <a:rPr lang="en-US" altLang="ja-JP"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バスでお越しになる場合</a:t>
              </a:r>
              <a:r>
                <a:rPr lang="en-US" altLang="ja-JP"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いずれの停留所からも徒歩で</a:t>
              </a:r>
              <a:r>
                <a:rPr lang="en-US" altLang="ja-JP"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4</a:t>
              </a: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分</a:t>
              </a:r>
              <a:r>
                <a:rPr lang="en-US" altLang="ja-JP"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endParaRPr lang="ja-JP" altLang="en-US" sz="900" dirty="0">
                <a:latin typeface="小塚ゴシック Pr6N L" panose="020B0200000000000000" pitchFamily="34" charset="-128"/>
                <a:ea typeface="小塚ゴシック Pr6N L" panose="020B0200000000000000" pitchFamily="34" charset="-128"/>
                <a:cs typeface="ＭＳ Ｐゴシック"/>
              </a:endParaRPr>
            </a:p>
            <a:p>
              <a:pPr fontAlgn="base">
                <a:lnSpc>
                  <a:spcPts val="1200"/>
                </a:lnSpc>
              </a:pP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・各線 新宿駅 西口</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より</a:t>
              </a: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関東バス</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で</a:t>
              </a:r>
              <a:r>
                <a:rPr lang="en-US" altLang="ja-JP"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小滝橋</a:t>
              </a:r>
              <a:r>
                <a:rPr lang="en-US" altLang="ja-JP"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下車</a:t>
              </a:r>
              <a:r>
                <a:rPr lang="ja-JP" altLang="en-US" sz="8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（乗車時間</a:t>
              </a:r>
              <a:r>
                <a:rPr lang="en-US" altLang="ja-JP" sz="8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10</a:t>
              </a:r>
              <a:r>
                <a:rPr lang="ja-JP" altLang="en-US" sz="8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分前後）</a:t>
              </a:r>
              <a:br>
                <a:rPr lang="en-US" altLang="ja-JP" sz="8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b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　 西口地下より標柱番号</a:t>
              </a:r>
              <a:r>
                <a:rPr lang="en-US" altLang="ja-JP"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12</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r>
                <a:rPr lang="en-US" altLang="ja-JP"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14</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を上がった乗場から出るバス</a:t>
              </a:r>
              <a:r>
                <a:rPr lang="ja-JP" altLang="en-US" sz="8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（すべて）</a:t>
              </a:r>
              <a:endParaRPr lang="en-US" altLang="ja-JP" sz="8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endParaRPr>
            </a:p>
            <a:p>
              <a:pPr fontAlgn="base">
                <a:lnSpc>
                  <a:spcPts val="1200"/>
                </a:lnSpc>
              </a:pP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・各線 高田馬場駅 早稲田口</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より</a:t>
              </a: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都バス</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で</a:t>
              </a:r>
              <a:r>
                <a:rPr lang="en-US" altLang="ja-JP"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小滝橋 </a:t>
              </a:r>
              <a:r>
                <a:rPr lang="en-US" altLang="ja-JP"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郵便局前</a:t>
              </a:r>
              <a:r>
                <a:rPr lang="en-US" altLang="ja-JP"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下車</a:t>
              </a:r>
              <a:endParaRPr lang="en-US" altLang="ja-JP"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endParaRPr>
            </a:p>
            <a:p>
              <a:pPr fontAlgn="base">
                <a:lnSpc>
                  <a:spcPts val="1200"/>
                </a:lnSpc>
              </a:pP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　 </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（乗車時間</a:t>
              </a:r>
              <a:r>
                <a:rPr lang="en-US" altLang="ja-JP"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5</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分前後） 早稲田口を出て目の前、高架下の乗場</a:t>
              </a:r>
              <a:endParaRPr lang="en-US" altLang="ja-JP"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endParaRPr>
            </a:p>
            <a:p>
              <a:pPr fontAlgn="base">
                <a:lnSpc>
                  <a:spcPts val="1200"/>
                </a:lnSpc>
              </a:pPr>
              <a:r>
                <a:rPr lang="en-US" altLang="ja-JP"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最寄駅から徒歩でお越しになる場合</a:t>
              </a:r>
              <a:r>
                <a:rPr lang="en-US" altLang="ja-JP"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endParaRPr lang="en-US" altLang="ja-JP"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endParaRPr>
            </a:p>
            <a:p>
              <a:pPr fontAlgn="base">
                <a:lnSpc>
                  <a:spcPts val="1200"/>
                </a:lnSpc>
              </a:pP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・東京メトロ東西線 </a:t>
              </a: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落合駅</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、西武新宿線 </a:t>
              </a: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下落合駅</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より徒歩</a:t>
              </a:r>
              <a:r>
                <a:rPr lang="en-US" altLang="ja-JP"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12</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分</a:t>
              </a:r>
              <a:endParaRPr lang="en-US" altLang="ja-JP"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endParaRPr>
            </a:p>
            <a:p>
              <a:pPr fontAlgn="base">
                <a:lnSpc>
                  <a:spcPts val="1200"/>
                </a:lnSpc>
              </a:pP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r>
                <a:rPr lang="en-US" altLang="ja-JP"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JR</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山手線･東京メトロ東西線･西武新宿線 </a:t>
              </a: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高田馬場駅</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r>
                <a:rPr lang="en-US" altLang="ja-JP"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JR</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中央線 </a:t>
              </a:r>
              <a:br>
                <a:rPr lang="en-US" altLang="ja-JP"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b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　</a:t>
              </a: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東中野駅･大久保駅</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、都営大江戸線 </a:t>
              </a: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東中野駅･中井駅</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より徒歩</a:t>
              </a:r>
              <a:r>
                <a:rPr lang="en-US" altLang="ja-JP"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15</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分</a:t>
              </a:r>
            </a:p>
          </p:txBody>
        </p:sp>
      </p:grpSp>
      <p:grpSp>
        <p:nvGrpSpPr>
          <p:cNvPr id="27" name="グループ化 26">
            <a:extLst>
              <a:ext uri="{FF2B5EF4-FFF2-40B4-BE49-F238E27FC236}">
                <a16:creationId xmlns:a16="http://schemas.microsoft.com/office/drawing/2014/main" id="{6185F296-E0E2-4E16-A7C9-1412620188FC}"/>
              </a:ext>
            </a:extLst>
          </p:cNvPr>
          <p:cNvGrpSpPr/>
          <p:nvPr/>
        </p:nvGrpSpPr>
        <p:grpSpPr>
          <a:xfrm>
            <a:off x="208722" y="9115589"/>
            <a:ext cx="3715662" cy="1112332"/>
            <a:chOff x="107593" y="9284036"/>
            <a:chExt cx="3745556" cy="1112332"/>
          </a:xfrm>
        </p:grpSpPr>
        <p:sp>
          <p:nvSpPr>
            <p:cNvPr id="28" name="テキスト ボックス 27">
              <a:extLst>
                <a:ext uri="{FF2B5EF4-FFF2-40B4-BE49-F238E27FC236}">
                  <a16:creationId xmlns:a16="http://schemas.microsoft.com/office/drawing/2014/main" id="{DB06A15D-2F64-4D59-B195-AD23294A0EB9}"/>
                </a:ext>
              </a:extLst>
            </p:cNvPr>
            <p:cNvSpPr txBox="1"/>
            <p:nvPr/>
          </p:nvSpPr>
          <p:spPr>
            <a:xfrm>
              <a:off x="143381" y="9284036"/>
              <a:ext cx="3709768" cy="93600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noAutofit/>
            </a:bodyPr>
            <a:lstStyle/>
            <a:p>
              <a:pPr>
                <a:defRPr/>
              </a:pPr>
              <a:r>
                <a:rPr lang="ja-JP" altLang="en-US" sz="1000" b="1" dirty="0">
                  <a:solidFill>
                    <a:srgbClr val="000000"/>
                  </a:solidFill>
                  <a:latin typeface="小塚ゴシック Pro L"/>
                  <a:ea typeface="小塚ゴシック Pro L"/>
                  <a:cs typeface="小塚ゴシック Pro L"/>
                </a:rPr>
                <a:t>作成＆発行</a:t>
              </a:r>
              <a:endParaRPr lang="en-US" altLang="ja-JP" sz="10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p:txBody>
        </p:sp>
        <p:sp>
          <p:nvSpPr>
            <p:cNvPr id="29" name="テキスト ボックス 85">
              <a:extLst>
                <a:ext uri="{FF2B5EF4-FFF2-40B4-BE49-F238E27FC236}">
                  <a16:creationId xmlns:a16="http://schemas.microsoft.com/office/drawing/2014/main" id="{9E261B8C-11E6-48F6-9530-DF4B97CE0FB3}"/>
                </a:ext>
              </a:extLst>
            </p:cNvPr>
            <p:cNvSpPr txBox="1">
              <a:spLocks noChangeArrowheads="1"/>
            </p:cNvSpPr>
            <p:nvPr/>
          </p:nvSpPr>
          <p:spPr bwMode="auto">
            <a:xfrm>
              <a:off x="107593" y="9473038"/>
              <a:ext cx="3745556" cy="923330"/>
            </a:xfrm>
            <a:prstGeom prst="rect">
              <a:avLst/>
            </a:prstGeom>
            <a:noFill/>
            <a:ln w="9525">
              <a:noFill/>
              <a:miter lim="800000"/>
              <a:headEnd/>
              <a:tailEnd/>
            </a:ln>
          </p:spPr>
          <p:txBody>
            <a:bodyPr wrap="square">
              <a:spAutoFit/>
            </a:bodyPr>
            <a:lstStyle/>
            <a:p>
              <a:r>
                <a:rPr lang="ja-JP" altLang="en-US" sz="900" dirty="0">
                  <a:latin typeface="小塚ゴシック Pro L"/>
                  <a:ea typeface="小塚ゴシック Pro L"/>
                  <a:cs typeface="小塚ゴシック Pro L"/>
                </a:rPr>
                <a:t>　新宿区立　新宿</a:t>
              </a:r>
              <a:r>
                <a:rPr lang="en-US" altLang="ja-JP" sz="900" dirty="0">
                  <a:latin typeface="小塚ゴシック Pro L"/>
                  <a:ea typeface="小塚ゴシック Pro L"/>
                  <a:cs typeface="小塚ゴシック Pro L"/>
                </a:rPr>
                <a:t>NPO</a:t>
              </a:r>
              <a:r>
                <a:rPr lang="ja-JP" altLang="en-US" sz="900" dirty="0">
                  <a:latin typeface="小塚ゴシック Pro L"/>
                  <a:ea typeface="小塚ゴシック Pro L"/>
                  <a:cs typeface="小塚ゴシック Pro L"/>
                </a:rPr>
                <a:t>協働推進センター</a:t>
              </a:r>
              <a:endParaRPr lang="en-US" altLang="ja-JP" sz="900" dirty="0">
                <a:latin typeface="小塚ゴシック Pro L"/>
                <a:ea typeface="小塚ゴシック Pro L"/>
                <a:cs typeface="小塚ゴシック Pro L"/>
              </a:endParaRPr>
            </a:p>
            <a:p>
              <a:r>
                <a:rPr lang="ja-JP" altLang="en-US" sz="900" dirty="0">
                  <a:latin typeface="小塚ゴシック Pro L"/>
                  <a:ea typeface="小塚ゴシック Pro L"/>
                  <a:cs typeface="小塚ゴシック Pro L"/>
                </a:rPr>
                <a:t>　指定管理者：一般社団法人　新宿</a:t>
              </a:r>
              <a:r>
                <a:rPr lang="en-US" altLang="ja-JP" sz="900" dirty="0">
                  <a:latin typeface="小塚ゴシック Pro L"/>
                  <a:ea typeface="小塚ゴシック Pro L"/>
                  <a:cs typeface="小塚ゴシック Pro L"/>
                </a:rPr>
                <a:t>NPO</a:t>
              </a:r>
              <a:r>
                <a:rPr lang="ja-JP" altLang="en-US" sz="900" dirty="0">
                  <a:latin typeface="小塚ゴシック Pro L"/>
                  <a:ea typeface="小塚ゴシック Pro L"/>
                  <a:cs typeface="小塚ゴシック Pro L"/>
                </a:rPr>
                <a:t>ネットワーク協議会</a:t>
              </a:r>
              <a:endParaRPr lang="en-US" altLang="ja-JP" sz="900" dirty="0">
                <a:latin typeface="小塚ゴシック Pro L"/>
                <a:ea typeface="小塚ゴシック Pro L"/>
                <a:cs typeface="小塚ゴシック Pro L"/>
              </a:endParaRPr>
            </a:p>
            <a:p>
              <a:r>
                <a:rPr lang="ja-JP" altLang="en-US" sz="900" dirty="0">
                  <a:latin typeface="小塚ゴシック Pro L"/>
                  <a:ea typeface="小塚ゴシック Pro L"/>
                  <a:cs typeface="小塚ゴシック Pro L"/>
                </a:rPr>
                <a:t>　（〒</a:t>
              </a:r>
              <a:r>
                <a:rPr lang="en-US" altLang="ja-JP" sz="900" dirty="0">
                  <a:latin typeface="小塚ゴシック Pro L"/>
                  <a:ea typeface="小塚ゴシック Pro L"/>
                  <a:cs typeface="小塚ゴシック Pro L"/>
                </a:rPr>
                <a:t>169-0075</a:t>
              </a:r>
              <a:r>
                <a:rPr lang="ja-JP" altLang="en-US" sz="900" dirty="0">
                  <a:latin typeface="小塚ゴシック Pro L"/>
                  <a:ea typeface="小塚ゴシック Pro L"/>
                  <a:cs typeface="小塚ゴシック Pro L"/>
                </a:rPr>
                <a:t>　新宿区高田馬場</a:t>
              </a:r>
              <a:r>
                <a:rPr lang="en-US" altLang="ja-JP" sz="900" dirty="0">
                  <a:latin typeface="小塚ゴシック Pro L"/>
                  <a:ea typeface="小塚ゴシック Pro L"/>
                  <a:cs typeface="小塚ゴシック Pro L"/>
                </a:rPr>
                <a:t>4-36-12</a:t>
              </a:r>
              <a:r>
                <a:rPr lang="ja-JP" altLang="en-US" sz="900" dirty="0">
                  <a:latin typeface="小塚ゴシック Pro L"/>
                  <a:ea typeface="小塚ゴシック Pro L"/>
                  <a:cs typeface="小塚ゴシック Pro L"/>
                </a:rPr>
                <a:t>）</a:t>
              </a:r>
              <a:endParaRPr lang="en-US" altLang="ja-JP" sz="900" dirty="0">
                <a:latin typeface="小塚ゴシック Pro L"/>
                <a:ea typeface="小塚ゴシック Pro L"/>
                <a:cs typeface="小塚ゴシック Pro L"/>
              </a:endParaRPr>
            </a:p>
            <a:p>
              <a:r>
                <a:rPr lang="ja-JP" altLang="en-US" sz="900" dirty="0">
                  <a:latin typeface="小塚ゴシック Pro L"/>
                  <a:ea typeface="小塚ゴシック Pro L"/>
                  <a:cs typeface="小塚ゴシック Pro L"/>
                </a:rPr>
                <a:t>　編集：西郷 和将　飯尾 知歩　三上 太紀子　菊池 直子</a:t>
              </a:r>
              <a:endParaRPr lang="en-US" altLang="ja-JP" sz="900" dirty="0">
                <a:latin typeface="小塚ゴシック Pro L"/>
                <a:ea typeface="小塚ゴシック Pro L"/>
                <a:cs typeface="小塚ゴシック Pro L"/>
              </a:endParaRPr>
            </a:p>
            <a:p>
              <a:r>
                <a:rPr lang="ja-JP" altLang="en-US" sz="900" dirty="0">
                  <a:latin typeface="小塚ゴシック Pro L"/>
                  <a:ea typeface="小塚ゴシック Pro L"/>
                  <a:cs typeface="小塚ゴシック Pro L"/>
                </a:rPr>
                <a:t>　　　　</a:t>
              </a:r>
              <a:endParaRPr lang="en-US" altLang="ja-JP" sz="900" dirty="0">
                <a:latin typeface="小塚ゴシック Pro L"/>
                <a:ea typeface="小塚ゴシック Pro L"/>
                <a:cs typeface="小塚ゴシック Pro L"/>
              </a:endParaRPr>
            </a:p>
            <a:p>
              <a:r>
                <a:rPr lang="ja-JP" altLang="en-US" sz="900" dirty="0">
                  <a:latin typeface="小塚ゴシック Pro L"/>
                  <a:ea typeface="小塚ゴシック Pro L"/>
                  <a:cs typeface="小塚ゴシック Pro L"/>
                </a:rPr>
                <a:t>　　　　</a:t>
              </a:r>
              <a:endParaRPr lang="en-US" altLang="ja-JP" sz="900" dirty="0">
                <a:latin typeface="小塚ゴシック Pro L"/>
                <a:ea typeface="小塚ゴシック Pro L"/>
                <a:cs typeface="小塚ゴシック Pro L"/>
              </a:endParaRPr>
            </a:p>
          </p:txBody>
        </p:sp>
      </p:grpSp>
      <p:pic>
        <p:nvPicPr>
          <p:cNvPr id="30" name="図 29">
            <a:extLst>
              <a:ext uri="{FF2B5EF4-FFF2-40B4-BE49-F238E27FC236}">
                <a16:creationId xmlns:a16="http://schemas.microsoft.com/office/drawing/2014/main" id="{6A9C5EBA-6CBA-4EF5-83D7-8511EE9EF188}"/>
              </a:ext>
            </a:extLst>
          </p:cNvPr>
          <p:cNvPicPr>
            <a:picLocks noChangeAspect="1"/>
          </p:cNvPicPr>
          <p:nvPr/>
        </p:nvPicPr>
        <p:blipFill>
          <a:blip r:embed="rId3"/>
          <a:stretch>
            <a:fillRect/>
          </a:stretch>
        </p:blipFill>
        <p:spPr>
          <a:xfrm>
            <a:off x="4072908" y="7258299"/>
            <a:ext cx="3267739" cy="2853175"/>
          </a:xfrm>
          <a:prstGeom prst="rect">
            <a:avLst/>
          </a:prstGeom>
        </p:spPr>
      </p:pic>
      <p:cxnSp>
        <p:nvCxnSpPr>
          <p:cNvPr id="31" name="直線コネクタ 30">
            <a:extLst>
              <a:ext uri="{FF2B5EF4-FFF2-40B4-BE49-F238E27FC236}">
                <a16:creationId xmlns:a16="http://schemas.microsoft.com/office/drawing/2014/main" id="{0420801B-CC14-444A-ACC6-453C84AB4DFE}"/>
              </a:ext>
            </a:extLst>
          </p:cNvPr>
          <p:cNvCxnSpPr>
            <a:cxnSpLocks/>
          </p:cNvCxnSpPr>
          <p:nvPr/>
        </p:nvCxnSpPr>
        <p:spPr>
          <a:xfrm>
            <a:off x="4753361" y="7220027"/>
            <a:ext cx="377866" cy="1765716"/>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0EE6FAAB-FAC2-4911-A38D-B845D45A4EBE}"/>
              </a:ext>
            </a:extLst>
          </p:cNvPr>
          <p:cNvSpPr/>
          <p:nvPr/>
        </p:nvSpPr>
        <p:spPr>
          <a:xfrm>
            <a:off x="324764" y="406285"/>
            <a:ext cx="6265152" cy="539750"/>
          </a:xfrm>
          <a:prstGeom prst="rect">
            <a:avLst/>
          </a:prstGeom>
          <a:noFill/>
          <a:ln w="28575">
            <a:solidFill>
              <a:srgbClr val="565C36"/>
            </a:solid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036930" fontAlgn="auto">
              <a:spcBef>
                <a:spcPts val="0"/>
              </a:spcBef>
              <a:spcAft>
                <a:spcPts val="0"/>
              </a:spcAft>
              <a:defRPr/>
            </a:pPr>
            <a:endParaRPr lang="ja-JP"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endParaRPr>
          </a:p>
        </p:txBody>
      </p:sp>
      <p:sp>
        <p:nvSpPr>
          <p:cNvPr id="33" name="正方形/長方形 32">
            <a:extLst>
              <a:ext uri="{FF2B5EF4-FFF2-40B4-BE49-F238E27FC236}">
                <a16:creationId xmlns:a16="http://schemas.microsoft.com/office/drawing/2014/main" id="{FD20B98B-90A7-45D5-B0EF-C43072710847}"/>
              </a:ext>
            </a:extLst>
          </p:cNvPr>
          <p:cNvSpPr/>
          <p:nvPr/>
        </p:nvSpPr>
        <p:spPr>
          <a:xfrm>
            <a:off x="288354" y="365829"/>
            <a:ext cx="6220492" cy="517449"/>
          </a:xfrm>
          <a:prstGeom prst="rect">
            <a:avLst/>
          </a:prstGeom>
          <a:solidFill>
            <a:srgbClr val="565C36"/>
          </a:solidFill>
          <a:ln w="9525">
            <a:solidFill>
              <a:srgbClr val="565C36"/>
            </a:solidFill>
          </a:ln>
        </p:spPr>
        <p:txBody>
          <a:bodyPr wrap="square">
            <a:spAutoFit/>
            <a:sp3d contourW="25400" prstMaterial="matte">
              <a:contourClr>
                <a:schemeClr val="accent2">
                  <a:tint val="20000"/>
                </a:schemeClr>
              </a:contourClr>
            </a:sp3d>
          </a:bodyPr>
          <a:lstStyle/>
          <a:p>
            <a:pPr algn="ctr" defTabSz="1036930" fontAlgn="auto">
              <a:lnSpc>
                <a:spcPts val="3500"/>
              </a:lnSpc>
              <a:spcBef>
                <a:spcPts val="0"/>
              </a:spcBef>
              <a:spcAft>
                <a:spcPts val="0"/>
              </a:spcAft>
              <a:defRPr/>
            </a:pPr>
            <a:r>
              <a:rPr lang="ja-JP" altLang="en-US" sz="2100" b="1" spc="50" dirty="0">
                <a:ln w="9525">
                  <a:noFill/>
                </a:ln>
                <a:solidFill>
                  <a:schemeClr val="bg1"/>
                </a:solidFill>
                <a:latin typeface="小塚ゴシック Pro H" pitchFamily="34" charset="-128"/>
                <a:ea typeface="小塚ゴシック Pro H" pitchFamily="34" charset="-128"/>
              </a:rPr>
              <a:t>センターからのお知らせ</a:t>
            </a:r>
            <a:endParaRPr lang="en-US" altLang="ja-JP" sz="2100" b="1" spc="50" dirty="0">
              <a:ln w="9525">
                <a:noFill/>
              </a:ln>
              <a:solidFill>
                <a:schemeClr val="bg1"/>
              </a:solidFill>
              <a:latin typeface="小塚ゴシック Pro H" pitchFamily="34" charset="-128"/>
              <a:ea typeface="小塚ゴシック Pro H" pitchFamily="34" charset="-128"/>
            </a:endParaRPr>
          </a:p>
        </p:txBody>
      </p:sp>
      <p:sp>
        <p:nvSpPr>
          <p:cNvPr id="34" name="正方形/長方形 33">
            <a:extLst>
              <a:ext uri="{FF2B5EF4-FFF2-40B4-BE49-F238E27FC236}">
                <a16:creationId xmlns:a16="http://schemas.microsoft.com/office/drawing/2014/main" id="{11B58B55-0560-470C-8FC2-FC8B088FBDBE}"/>
              </a:ext>
            </a:extLst>
          </p:cNvPr>
          <p:cNvSpPr/>
          <p:nvPr/>
        </p:nvSpPr>
        <p:spPr>
          <a:xfrm>
            <a:off x="288355" y="1197581"/>
            <a:ext cx="7063263" cy="4684370"/>
          </a:xfrm>
          <a:prstGeom prst="rect">
            <a:avLst/>
          </a:prstGeom>
          <a:solidFill>
            <a:srgbClr val="F1F2EA"/>
          </a:solidFill>
          <a:ln>
            <a:no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5" name="図 34">
            <a:extLst>
              <a:ext uri="{FF2B5EF4-FFF2-40B4-BE49-F238E27FC236}">
                <a16:creationId xmlns:a16="http://schemas.microsoft.com/office/drawing/2014/main" id="{21A0C570-1BDA-4D3B-BCB6-22874629951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2250" b="36750" l="63375" r="81063">
                        <a14:foregroundMark x1="64438" y1="28500" x2="64438" y2="28500"/>
                      </a14:backgroundRemoval>
                    </a14:imgEffect>
                    <a14:imgEffect>
                      <a14:sharpenSoften amount="50000"/>
                    </a14:imgEffect>
                    <a14:imgEffect>
                      <a14:saturation sat="400000"/>
                    </a14:imgEffect>
                    <a14:imgEffect>
                      <a14:brightnessContrast contrast="-40000"/>
                    </a14:imgEffect>
                  </a14:imgLayer>
                </a14:imgProps>
              </a:ext>
            </a:extLst>
          </a:blip>
          <a:srcRect l="62166" t="11575" r="16826" b="63024"/>
          <a:stretch/>
        </p:blipFill>
        <p:spPr>
          <a:xfrm>
            <a:off x="6569081" y="255405"/>
            <a:ext cx="865439" cy="784827"/>
          </a:xfrm>
          <a:prstGeom prst="rect">
            <a:avLst/>
          </a:prstGeom>
        </p:spPr>
      </p:pic>
      <p:sp>
        <p:nvSpPr>
          <p:cNvPr id="36" name="タイトル 1">
            <a:extLst>
              <a:ext uri="{FF2B5EF4-FFF2-40B4-BE49-F238E27FC236}">
                <a16:creationId xmlns:a16="http://schemas.microsoft.com/office/drawing/2014/main" id="{755C6AA8-FA37-4EF4-A1A3-69E623A16901}"/>
              </a:ext>
            </a:extLst>
          </p:cNvPr>
          <p:cNvSpPr txBox="1">
            <a:spLocks/>
          </p:cNvSpPr>
          <p:nvPr/>
        </p:nvSpPr>
        <p:spPr bwMode="auto">
          <a:xfrm>
            <a:off x="321841" y="1186244"/>
            <a:ext cx="6964684" cy="2334989"/>
          </a:xfrm>
          <a:prstGeom prst="rect">
            <a:avLst/>
          </a:prstGeom>
          <a:noFill/>
          <a:ln w="9525">
            <a:noFill/>
            <a:miter lim="800000"/>
            <a:headEnd/>
            <a:tailEnd/>
          </a:ln>
        </p:spPr>
        <p:txBody>
          <a:bodyPr lIns="103650" tIns="51824" rIns="103650" bIns="51824"/>
          <a:lstStyle/>
          <a:p>
            <a:pPr marL="542925" indent="-542925" algn="ctr">
              <a:lnSpc>
                <a:spcPct val="150000"/>
              </a:lnSpc>
            </a:pPr>
            <a:r>
              <a:rPr lang="ja-JP" altLang="en-US" sz="1500" b="1" dirty="0">
                <a:latin typeface="HG丸ｺﾞｼｯｸM-PRO" pitchFamily="50" charset="-128"/>
                <a:ea typeface="HG丸ｺﾞｼｯｸM-PRO" pitchFamily="50" charset="-128"/>
              </a:rPr>
              <a:t>　</a:t>
            </a:r>
            <a:r>
              <a:rPr lang="en-US" altLang="ja-JP" sz="1500" b="1" dirty="0">
                <a:latin typeface="HG丸ｺﾞｼｯｸM-PRO" pitchFamily="50" charset="-128"/>
                <a:ea typeface="HG丸ｺﾞｼｯｸM-PRO" pitchFamily="50" charset="-128"/>
              </a:rPr>
              <a:t>【</a:t>
            </a:r>
            <a:r>
              <a:rPr lang="ja-JP" altLang="en-US" sz="1500" b="1" dirty="0">
                <a:latin typeface="HG丸ｺﾞｼｯｸM-PRO" pitchFamily="50" charset="-128"/>
                <a:ea typeface="HG丸ｺﾞｼｯｸM-PRO" pitchFamily="50" charset="-128"/>
              </a:rPr>
              <a:t>自分らしく生きられる社会を目指して</a:t>
            </a:r>
            <a:r>
              <a:rPr lang="en-US" altLang="ja-JP" sz="1500" b="1" dirty="0">
                <a:latin typeface="HG丸ｺﾞｼｯｸM-PRO" pitchFamily="50" charset="-128"/>
                <a:ea typeface="HG丸ｺﾞｼｯｸM-PRO" pitchFamily="50" charset="-128"/>
              </a:rPr>
              <a:t>】</a:t>
            </a:r>
            <a:r>
              <a:rPr lang="ja-JP" altLang="en-US" sz="500" b="1" dirty="0">
                <a:latin typeface="HG丸ｺﾞｼｯｸM-PRO" pitchFamily="50" charset="-128"/>
                <a:ea typeface="HG丸ｺﾞｼｯｸM-PRO" pitchFamily="50" charset="-128"/>
              </a:rPr>
              <a:t>　</a:t>
            </a:r>
          </a:p>
          <a:p>
            <a:pPr marL="542925" indent="-542925">
              <a:lnSpc>
                <a:spcPts val="1600"/>
              </a:lnSpc>
            </a:pPr>
            <a:r>
              <a:rPr lang="en-US" altLang="ja-JP" sz="1100" b="1" dirty="0">
                <a:latin typeface="HG丸ｺﾞｼｯｸM-PRO" pitchFamily="50" charset="-128"/>
                <a:ea typeface="HG丸ｺﾞｼｯｸM-PRO" pitchFamily="50" charset="-128"/>
              </a:rPr>
              <a:t>【</a:t>
            </a:r>
            <a:r>
              <a:rPr lang="ja-JP" altLang="en-US" sz="1100" b="1" dirty="0">
                <a:latin typeface="HG丸ｺﾞｼｯｸM-PRO" pitchFamily="50" charset="-128"/>
                <a:ea typeface="HG丸ｺﾞｼｯｸM-PRO" pitchFamily="50" charset="-128"/>
              </a:rPr>
              <a:t>日　時</a:t>
            </a:r>
            <a:r>
              <a:rPr lang="en-US" altLang="ja-JP" sz="1100" b="1" dirty="0">
                <a:latin typeface="HG丸ｺﾞｼｯｸM-PRO" pitchFamily="50" charset="-128"/>
                <a:ea typeface="HG丸ｺﾞｼｯｸM-PRO" pitchFamily="50" charset="-128"/>
              </a:rPr>
              <a:t>】</a:t>
            </a:r>
            <a:r>
              <a:rPr lang="en-US" altLang="ja-JP" sz="1100" dirty="0">
                <a:latin typeface="HG丸ｺﾞｼｯｸM-PRO" pitchFamily="50" charset="-128"/>
                <a:ea typeface="HG丸ｺﾞｼｯｸM-PRO" pitchFamily="50" charset="-128"/>
              </a:rPr>
              <a:t>11</a:t>
            </a:r>
            <a:r>
              <a:rPr lang="ja-JP" altLang="en-US" sz="1100" dirty="0">
                <a:latin typeface="HG丸ｺﾞｼｯｸM-PRO" pitchFamily="50" charset="-128"/>
                <a:ea typeface="HG丸ｺﾞｼｯｸM-PRO" pitchFamily="50" charset="-128"/>
              </a:rPr>
              <a:t>月</a:t>
            </a:r>
            <a:r>
              <a:rPr lang="en-US" altLang="ja-JP" sz="1100" dirty="0">
                <a:latin typeface="HG丸ｺﾞｼｯｸM-PRO" pitchFamily="50" charset="-128"/>
                <a:ea typeface="HG丸ｺﾞｼｯｸM-PRO" pitchFamily="50" charset="-128"/>
              </a:rPr>
              <a:t>6</a:t>
            </a:r>
            <a:r>
              <a:rPr lang="ja-JP" altLang="en-US" sz="1100" dirty="0">
                <a:latin typeface="HG丸ｺﾞｼｯｸM-PRO" pitchFamily="50" charset="-128"/>
                <a:ea typeface="HG丸ｺﾞｼｯｸM-PRO" pitchFamily="50" charset="-128"/>
              </a:rPr>
              <a:t>日（土）</a:t>
            </a:r>
            <a:r>
              <a:rPr lang="en-US" altLang="ja-JP" sz="1100" dirty="0">
                <a:latin typeface="HG丸ｺﾞｼｯｸM-PRO" pitchFamily="50" charset="-128"/>
                <a:ea typeface="HG丸ｺﾞｼｯｸM-PRO" pitchFamily="50" charset="-128"/>
              </a:rPr>
              <a:t> 13:30</a:t>
            </a:r>
            <a:r>
              <a:rPr lang="ja-JP" altLang="en-US" sz="1100" dirty="0">
                <a:latin typeface="HG丸ｺﾞｼｯｸM-PRO" pitchFamily="50" charset="-128"/>
                <a:ea typeface="HG丸ｺﾞｼｯｸM-PRO" pitchFamily="50" charset="-128"/>
              </a:rPr>
              <a:t>～</a:t>
            </a:r>
            <a:r>
              <a:rPr lang="en-US" altLang="ja-JP" sz="1100" dirty="0">
                <a:latin typeface="HG丸ｺﾞｼｯｸM-PRO" pitchFamily="50" charset="-128"/>
                <a:ea typeface="HG丸ｺﾞｼｯｸM-PRO" pitchFamily="50" charset="-128"/>
              </a:rPr>
              <a:t>16:00</a:t>
            </a:r>
          </a:p>
          <a:p>
            <a:pPr marL="542925" indent="-542925">
              <a:lnSpc>
                <a:spcPts val="1600"/>
              </a:lnSpc>
            </a:pPr>
            <a:r>
              <a:rPr lang="en-US" altLang="ja-JP" sz="1100" b="1" dirty="0">
                <a:latin typeface="HG丸ｺﾞｼｯｸM-PRO" pitchFamily="50" charset="-128"/>
                <a:ea typeface="HG丸ｺﾞｼｯｸM-PRO" pitchFamily="50" charset="-128"/>
              </a:rPr>
              <a:t>【</a:t>
            </a:r>
            <a:r>
              <a:rPr lang="ja-JP" altLang="en-US" sz="1100" b="1" dirty="0">
                <a:latin typeface="HG丸ｺﾞｼｯｸM-PRO" pitchFamily="50" charset="-128"/>
                <a:ea typeface="HG丸ｺﾞｼｯｸM-PRO" pitchFamily="50" charset="-128"/>
              </a:rPr>
              <a:t>内　容</a:t>
            </a:r>
            <a:r>
              <a:rPr lang="en-US" altLang="ja-JP" sz="1100" b="1" dirty="0">
                <a:latin typeface="HG丸ｺﾞｼｯｸM-PRO" pitchFamily="50" charset="-128"/>
                <a:ea typeface="HG丸ｺﾞｼｯｸM-PRO" pitchFamily="50" charset="-128"/>
              </a:rPr>
              <a:t>】</a:t>
            </a:r>
            <a:r>
              <a:rPr lang="ja-JP"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人</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は</a:t>
            </a:r>
            <a:r>
              <a:rPr lang="ja-JP"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、生まれ育つ環境</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によって</a:t>
            </a:r>
            <a:r>
              <a:rPr lang="ja-JP"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持てる物、得られる機会がそれぞ</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れ違います。</a:t>
            </a:r>
            <a:r>
              <a:rPr lang="ja-JP"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それは、時として、</a:t>
            </a:r>
            <a:endPar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542925" indent="-542925">
              <a:lnSpc>
                <a:spcPts val="1600"/>
              </a:lnSpc>
            </a:pP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その人の人生に大きくかかわる事もあります。環境に関わらず、人、機会との出会いによって、可能性</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は</a:t>
            </a:r>
            <a:endPar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542925" indent="-542925">
              <a:lnSpc>
                <a:spcPts val="1600"/>
              </a:lnSpc>
            </a:pP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広がっていきます。環境に左右されず、自分の生きたいように生きるためのお手伝いをしている団体のお</a:t>
            </a:r>
            <a:endParaRPr lang="en-US"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542925" indent="-542925">
              <a:lnSpc>
                <a:spcPts val="1600"/>
              </a:lnSpc>
            </a:pP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話を伺い、自分らしく生きられる希望の持てる社会を作るにはどうしたらよいか</a:t>
            </a:r>
            <a:r>
              <a:rPr lang="ja-JP" alt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を</a:t>
            </a:r>
            <a:r>
              <a:rPr lang="ja-JP"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考えます</a:t>
            </a:r>
            <a:r>
              <a:rPr lang="ja-JP" altLang="ja-JP" sz="1100" kern="100" dirty="0">
                <a:effectLst/>
                <a:latin typeface="游明朝" panose="02020400000000000000" pitchFamily="18" charset="-128"/>
                <a:ea typeface="游明朝" panose="02020400000000000000" pitchFamily="18" charset="-128"/>
                <a:cs typeface="Times New Roman" panose="02020603050405020304" pitchFamily="18" charset="0"/>
              </a:rPr>
              <a:t>。</a:t>
            </a:r>
          </a:p>
          <a:p>
            <a:pPr marL="542925" indent="-542925">
              <a:lnSpc>
                <a:spcPts val="1500"/>
              </a:lnSpc>
            </a:pPr>
            <a:r>
              <a:rPr lang="en-US" altLang="ja-JP" sz="1100" b="1" dirty="0">
                <a:latin typeface="HG丸ｺﾞｼｯｸM-PRO" pitchFamily="50" charset="-128"/>
                <a:ea typeface="HG丸ｺﾞｼｯｸM-PRO" pitchFamily="50" charset="-128"/>
              </a:rPr>
              <a:t>【</a:t>
            </a:r>
            <a:r>
              <a:rPr lang="ja-JP" altLang="en-US" sz="1100" b="1" dirty="0">
                <a:latin typeface="HG丸ｺﾞｼｯｸM-PRO" pitchFamily="50" charset="-128"/>
                <a:ea typeface="HG丸ｺﾞｼｯｸM-PRO" pitchFamily="50" charset="-128"/>
              </a:rPr>
              <a:t>プログラム</a:t>
            </a:r>
            <a:r>
              <a:rPr lang="en-US" altLang="ja-JP" sz="1100" b="1" dirty="0">
                <a:latin typeface="HG丸ｺﾞｼｯｸM-PRO" pitchFamily="50" charset="-128"/>
                <a:ea typeface="HG丸ｺﾞｼｯｸM-PRO" pitchFamily="50" charset="-128"/>
              </a:rPr>
              <a:t>】</a:t>
            </a:r>
            <a:r>
              <a:rPr lang="ja-JP" altLang="en-US" sz="1100" b="1" dirty="0">
                <a:latin typeface="HG丸ｺﾞｼｯｸM-PRO" pitchFamily="50" charset="-128"/>
                <a:ea typeface="HG丸ｺﾞｼｯｸM-PRO" pitchFamily="50" charset="-128"/>
              </a:rPr>
              <a:t>◆</a:t>
            </a:r>
            <a:r>
              <a:rPr lang="en-US" altLang="ja-JP" sz="1100" b="1" dirty="0">
                <a:latin typeface="HG丸ｺﾞｼｯｸM-PRO" pitchFamily="50" charset="-128"/>
                <a:ea typeface="HG丸ｺﾞｼｯｸM-PRO" pitchFamily="50" charset="-128"/>
              </a:rPr>
              <a:t> </a:t>
            </a:r>
            <a:r>
              <a:rPr lang="ja-JP" altLang="en-US" sz="1100" dirty="0">
                <a:latin typeface="HG丸ｺﾞｼｯｸM-PRO" pitchFamily="50" charset="-128"/>
                <a:ea typeface="HG丸ｺﾞｼｯｸM-PRO" pitchFamily="50" charset="-128"/>
              </a:rPr>
              <a:t>活動事例紹介 　◆</a:t>
            </a:r>
            <a:r>
              <a:rPr lang="en-US" altLang="ja-JP" sz="1100" dirty="0">
                <a:latin typeface="HG丸ｺﾞｼｯｸM-PRO" pitchFamily="50" charset="-128"/>
                <a:ea typeface="HG丸ｺﾞｼｯｸM-PRO" pitchFamily="50" charset="-128"/>
              </a:rPr>
              <a:t> </a:t>
            </a:r>
            <a:r>
              <a:rPr lang="ja-JP" altLang="en-US" sz="1100" dirty="0">
                <a:latin typeface="HG丸ｺﾞｼｯｸM-PRO" pitchFamily="50" charset="-128"/>
                <a:ea typeface="HG丸ｺﾞｼｯｸM-PRO" pitchFamily="50" charset="-128"/>
              </a:rPr>
              <a:t>パネルディスカッション</a:t>
            </a:r>
            <a:endParaRPr lang="en-US" altLang="ja-JP" sz="1100" dirty="0">
              <a:latin typeface="HG丸ｺﾞｼｯｸM-PRO" pitchFamily="50" charset="-128"/>
              <a:ea typeface="HG丸ｺﾞｼｯｸM-PRO" pitchFamily="50" charset="-128"/>
            </a:endParaRPr>
          </a:p>
          <a:p>
            <a:pPr marL="542925" indent="-542925">
              <a:lnSpc>
                <a:spcPts val="1500"/>
              </a:lnSpc>
            </a:pPr>
            <a:r>
              <a:rPr lang="en-US" altLang="ja-JP" sz="1100" b="1" dirty="0">
                <a:latin typeface="HG丸ｺﾞｼｯｸM-PRO" pitchFamily="50" charset="-128"/>
                <a:ea typeface="HG丸ｺﾞｼｯｸM-PRO" pitchFamily="50" charset="-128"/>
              </a:rPr>
              <a:t>【</a:t>
            </a:r>
            <a:r>
              <a:rPr lang="ja-JP" altLang="en-US" sz="1100" b="1" dirty="0">
                <a:latin typeface="HG丸ｺﾞｼｯｸM-PRO" pitchFamily="50" charset="-128"/>
                <a:ea typeface="HG丸ｺﾞｼｯｸM-PRO" pitchFamily="50" charset="-128"/>
              </a:rPr>
              <a:t>登壇団体</a:t>
            </a:r>
            <a:r>
              <a:rPr lang="en-US" altLang="ja-JP" sz="1100" b="1" dirty="0">
                <a:latin typeface="HG丸ｺﾞｼｯｸM-PRO" pitchFamily="50" charset="-128"/>
                <a:ea typeface="HG丸ｺﾞｼｯｸM-PRO" pitchFamily="50" charset="-128"/>
              </a:rPr>
              <a:t>】</a:t>
            </a:r>
            <a:r>
              <a:rPr lang="ja-JP" altLang="en-US" sz="1100" dirty="0">
                <a:latin typeface="HG丸ｺﾞｼｯｸM-PRO" pitchFamily="50" charset="-128"/>
                <a:ea typeface="HG丸ｺﾞｼｯｸM-PRO" pitchFamily="50" charset="-128"/>
              </a:rPr>
              <a:t>・特定非営利活動法人 </a:t>
            </a:r>
            <a:r>
              <a:rPr lang="en-US" altLang="ja-JP" sz="1100" dirty="0">
                <a:latin typeface="HG丸ｺﾞｼｯｸM-PRO" pitchFamily="50" charset="-128"/>
                <a:ea typeface="HG丸ｺﾞｼｯｸM-PRO" pitchFamily="50" charset="-128"/>
              </a:rPr>
              <a:t>Learning for all</a:t>
            </a:r>
            <a:r>
              <a:rPr lang="ja-JP" altLang="en-US" sz="1100" dirty="0">
                <a:latin typeface="HG丸ｺﾞｼｯｸM-PRO" pitchFamily="50" charset="-128"/>
                <a:ea typeface="HG丸ｺﾞｼｯｸM-PRO" pitchFamily="50" charset="-128"/>
              </a:rPr>
              <a:t>　・特定非営利活動法人 コンフロントワールド</a:t>
            </a:r>
            <a:endParaRPr lang="en-US" altLang="ja-JP" sz="1100" dirty="0">
              <a:latin typeface="HG丸ｺﾞｼｯｸM-PRO" pitchFamily="50" charset="-128"/>
              <a:ea typeface="HG丸ｺﾞｼｯｸM-PRO" pitchFamily="50" charset="-128"/>
            </a:endParaRPr>
          </a:p>
          <a:p>
            <a:pPr marL="542925" indent="-542925">
              <a:lnSpc>
                <a:spcPts val="1500"/>
              </a:lnSpc>
            </a:pPr>
            <a:r>
              <a:rPr lang="ja-JP" altLang="en-US" sz="1100" dirty="0">
                <a:latin typeface="HG丸ｺﾞｼｯｸM-PRO" pitchFamily="50" charset="-128"/>
                <a:ea typeface="HG丸ｺﾞｼｯｸM-PRO" pitchFamily="50" charset="-128"/>
              </a:rPr>
              <a:t>　　　　　　・特定非営利活動法人 日本セクシャルマイノリティ協会</a:t>
            </a:r>
            <a:endParaRPr lang="en-US" altLang="ja-JP" sz="1100" dirty="0">
              <a:latin typeface="HG丸ｺﾞｼｯｸM-PRO" pitchFamily="50" charset="-128"/>
              <a:ea typeface="HG丸ｺﾞｼｯｸM-PRO" pitchFamily="50" charset="-128"/>
            </a:endParaRPr>
          </a:p>
          <a:p>
            <a:pPr marL="542925" indent="-542925">
              <a:lnSpc>
                <a:spcPts val="1500"/>
              </a:lnSpc>
            </a:pPr>
            <a:r>
              <a:rPr lang="en-US" altLang="ja-JP" sz="1100" b="1" dirty="0">
                <a:latin typeface="HG丸ｺﾞｼｯｸM-PRO" pitchFamily="50" charset="-128"/>
                <a:ea typeface="HG丸ｺﾞｼｯｸM-PRO" pitchFamily="50" charset="-128"/>
              </a:rPr>
              <a:t>【</a:t>
            </a:r>
            <a:r>
              <a:rPr lang="ja-JP" altLang="en-US" sz="1100" b="1" dirty="0">
                <a:latin typeface="HG丸ｺﾞｼｯｸM-PRO" pitchFamily="50" charset="-128"/>
                <a:ea typeface="HG丸ｺﾞｼｯｸM-PRO" pitchFamily="50" charset="-128"/>
              </a:rPr>
              <a:t>参加方法</a:t>
            </a:r>
            <a:r>
              <a:rPr lang="en-US" altLang="ja-JP" sz="1100" b="1" dirty="0">
                <a:latin typeface="HG丸ｺﾞｼｯｸM-PRO" pitchFamily="50" charset="-128"/>
                <a:ea typeface="HG丸ｺﾞｼｯｸM-PRO" pitchFamily="50" charset="-128"/>
              </a:rPr>
              <a:t>】</a:t>
            </a:r>
            <a:r>
              <a:rPr lang="ja-JP" altLang="en-US" sz="1100" dirty="0">
                <a:latin typeface="HG丸ｺﾞｼｯｸM-PRO" pitchFamily="50" charset="-128"/>
                <a:ea typeface="HG丸ｺﾞｼｯｸM-PRO" pitchFamily="50" charset="-128"/>
              </a:rPr>
              <a:t>当センター </a:t>
            </a:r>
            <a:r>
              <a:rPr lang="en-US" altLang="ja-JP" sz="1100" dirty="0">
                <a:latin typeface="HG丸ｺﾞｼｯｸM-PRO" pitchFamily="50" charset="-128"/>
                <a:ea typeface="HG丸ｺﾞｼｯｸM-PRO" pitchFamily="50" charset="-128"/>
              </a:rPr>
              <a:t>501</a:t>
            </a:r>
            <a:r>
              <a:rPr lang="ja-JP" altLang="en-US" sz="1100" dirty="0">
                <a:latin typeface="HG丸ｺﾞｼｯｸM-PRO" pitchFamily="50" charset="-128"/>
                <a:ea typeface="HG丸ｺﾞｼｯｸM-PRO" pitchFamily="50" charset="-128"/>
              </a:rPr>
              <a:t>会議室及びオンライン　</a:t>
            </a:r>
            <a:r>
              <a:rPr lang="en-US" altLang="ja-JP" sz="1100" b="1" dirty="0">
                <a:latin typeface="HG丸ｺﾞｼｯｸM-PRO" pitchFamily="50" charset="-128"/>
                <a:ea typeface="HG丸ｺﾞｼｯｸM-PRO" pitchFamily="50" charset="-128"/>
              </a:rPr>
              <a:t> 【</a:t>
            </a:r>
            <a:r>
              <a:rPr lang="ja-JP" altLang="en-US" sz="1100" b="1" dirty="0">
                <a:latin typeface="HG丸ｺﾞｼｯｸM-PRO" pitchFamily="50" charset="-128"/>
                <a:ea typeface="HG丸ｺﾞｼｯｸM-PRO" pitchFamily="50" charset="-128"/>
              </a:rPr>
              <a:t>会場定員</a:t>
            </a:r>
            <a:r>
              <a:rPr lang="en-US" altLang="ja-JP" sz="1100" b="1" dirty="0">
                <a:latin typeface="HG丸ｺﾞｼｯｸM-PRO" pitchFamily="50" charset="-128"/>
                <a:ea typeface="HG丸ｺﾞｼｯｸM-PRO" pitchFamily="50" charset="-128"/>
              </a:rPr>
              <a:t>】</a:t>
            </a:r>
            <a:r>
              <a:rPr lang="en-US" altLang="ja-JP" sz="1100" dirty="0">
                <a:latin typeface="HG丸ｺﾞｼｯｸM-PRO" pitchFamily="50" charset="-128"/>
                <a:ea typeface="HG丸ｺﾞｼｯｸM-PRO" pitchFamily="50" charset="-128"/>
              </a:rPr>
              <a:t>25</a:t>
            </a:r>
            <a:r>
              <a:rPr lang="ja-JP" altLang="en-US" sz="1100" dirty="0">
                <a:latin typeface="HG丸ｺﾞｼｯｸM-PRO" pitchFamily="50" charset="-128"/>
                <a:ea typeface="HG丸ｺﾞｼｯｸM-PRO" pitchFamily="50" charset="-128"/>
              </a:rPr>
              <a:t>名 　</a:t>
            </a:r>
            <a:r>
              <a:rPr lang="en-US" altLang="ja-JP" sz="1100" b="1" dirty="0">
                <a:latin typeface="HG丸ｺﾞｼｯｸM-PRO" pitchFamily="50" charset="-128"/>
                <a:ea typeface="HG丸ｺﾞｼｯｸM-PRO" pitchFamily="50" charset="-128"/>
              </a:rPr>
              <a:t>【</a:t>
            </a:r>
            <a:r>
              <a:rPr lang="ja-JP" altLang="en-US" sz="1100" b="1" dirty="0">
                <a:latin typeface="HG丸ｺﾞｼｯｸM-PRO" pitchFamily="50" charset="-128"/>
                <a:ea typeface="HG丸ｺﾞｼｯｸM-PRO" pitchFamily="50" charset="-128"/>
              </a:rPr>
              <a:t>参加費</a:t>
            </a:r>
            <a:r>
              <a:rPr lang="en-US" altLang="ja-JP" sz="1100" b="1" dirty="0">
                <a:latin typeface="HG丸ｺﾞｼｯｸM-PRO" pitchFamily="50" charset="-128"/>
                <a:ea typeface="HG丸ｺﾞｼｯｸM-PRO" pitchFamily="50" charset="-128"/>
              </a:rPr>
              <a:t>】</a:t>
            </a:r>
            <a:r>
              <a:rPr lang="ja-JP" altLang="en-US" sz="1100" dirty="0">
                <a:latin typeface="HG丸ｺﾞｼｯｸM-PRO" pitchFamily="50" charset="-128"/>
                <a:ea typeface="HG丸ｺﾞｼｯｸM-PRO" pitchFamily="50" charset="-128"/>
              </a:rPr>
              <a:t>無料</a:t>
            </a:r>
            <a:endParaRPr lang="en-US" altLang="ja-JP" sz="1100" dirty="0">
              <a:latin typeface="HG丸ｺﾞｼｯｸM-PRO" pitchFamily="50" charset="-128"/>
              <a:ea typeface="HG丸ｺﾞｼｯｸM-PRO" pitchFamily="50" charset="-128"/>
            </a:endParaRPr>
          </a:p>
          <a:p>
            <a:pPr marL="542925" indent="-542925">
              <a:lnSpc>
                <a:spcPts val="1600"/>
              </a:lnSpc>
            </a:pPr>
            <a:r>
              <a:rPr lang="ja-JP" altLang="en-US" sz="1100" dirty="0">
                <a:latin typeface="HG丸ｺﾞｼｯｸM-PRO" pitchFamily="50" charset="-128"/>
                <a:ea typeface="HG丸ｺﾞｼｯｸM-PRO" pitchFamily="50" charset="-128"/>
              </a:rPr>
              <a:t>　</a:t>
            </a:r>
            <a:endParaRPr lang="en-US" altLang="ja-JP" sz="1100" dirty="0">
              <a:latin typeface="HG丸ｺﾞｼｯｸM-PRO" pitchFamily="50" charset="-128"/>
              <a:ea typeface="HG丸ｺﾞｼｯｸM-PRO" pitchFamily="50" charset="-128"/>
            </a:endParaRPr>
          </a:p>
        </p:txBody>
      </p:sp>
      <p:sp>
        <p:nvSpPr>
          <p:cNvPr id="37" name="タイトル 1">
            <a:extLst>
              <a:ext uri="{FF2B5EF4-FFF2-40B4-BE49-F238E27FC236}">
                <a16:creationId xmlns:a16="http://schemas.microsoft.com/office/drawing/2014/main" id="{5B2984E0-4686-451C-9578-638A60635587}"/>
              </a:ext>
            </a:extLst>
          </p:cNvPr>
          <p:cNvSpPr txBox="1">
            <a:spLocks/>
          </p:cNvSpPr>
          <p:nvPr/>
        </p:nvSpPr>
        <p:spPr bwMode="auto">
          <a:xfrm>
            <a:off x="253001" y="3507045"/>
            <a:ext cx="6964684" cy="2055279"/>
          </a:xfrm>
          <a:prstGeom prst="rect">
            <a:avLst/>
          </a:prstGeom>
          <a:noFill/>
          <a:ln w="9525">
            <a:noFill/>
            <a:miter lim="800000"/>
            <a:headEnd/>
            <a:tailEnd/>
          </a:ln>
        </p:spPr>
        <p:txBody>
          <a:bodyPr lIns="103650" tIns="51824" rIns="103650" bIns="51824"/>
          <a:lstStyle/>
          <a:p>
            <a:pPr marL="542925" indent="-542925" algn="ctr">
              <a:lnSpc>
                <a:spcPct val="150000"/>
              </a:lnSpc>
            </a:pPr>
            <a:r>
              <a:rPr lang="ja-JP" altLang="en-US" sz="1500" b="1" dirty="0">
                <a:latin typeface="HG丸ｺﾞｼｯｸM-PRO" pitchFamily="50" charset="-128"/>
                <a:ea typeface="HG丸ｺﾞｼｯｸM-PRO" pitchFamily="50" charset="-128"/>
              </a:rPr>
              <a:t>　</a:t>
            </a:r>
            <a:r>
              <a:rPr lang="en-US" altLang="ja-JP" sz="1500" b="1" dirty="0">
                <a:latin typeface="HG丸ｺﾞｼｯｸM-PRO" pitchFamily="50" charset="-128"/>
                <a:ea typeface="HG丸ｺﾞｼｯｸM-PRO" pitchFamily="50" charset="-128"/>
              </a:rPr>
              <a:t>【NPO</a:t>
            </a:r>
            <a:r>
              <a:rPr lang="ja-JP" altLang="en-US" sz="1500" b="1" dirty="0">
                <a:latin typeface="HG丸ｺﾞｼｯｸM-PRO" pitchFamily="50" charset="-128"/>
                <a:ea typeface="HG丸ｺﾞｼｯｸM-PRO" pitchFamily="50" charset="-128"/>
              </a:rPr>
              <a:t>設立手続き講座</a:t>
            </a:r>
            <a:r>
              <a:rPr lang="en-US" altLang="ja-JP" sz="1500" b="1" dirty="0">
                <a:latin typeface="HG丸ｺﾞｼｯｸM-PRO" pitchFamily="50" charset="-128"/>
                <a:ea typeface="HG丸ｺﾞｼｯｸM-PRO" pitchFamily="50" charset="-128"/>
              </a:rPr>
              <a:t>】</a:t>
            </a:r>
            <a:r>
              <a:rPr lang="ja-JP" altLang="en-US" sz="500" b="1" dirty="0">
                <a:latin typeface="HG丸ｺﾞｼｯｸM-PRO" pitchFamily="50" charset="-128"/>
                <a:ea typeface="HG丸ｺﾞｼｯｸM-PRO" pitchFamily="50" charset="-128"/>
              </a:rPr>
              <a:t>　</a:t>
            </a:r>
          </a:p>
          <a:p>
            <a:pPr marL="542925" indent="-542925" algn="ctr">
              <a:lnSpc>
                <a:spcPts val="1800"/>
              </a:lnSpc>
            </a:pPr>
            <a:r>
              <a:rPr lang="ja-JP" altLang="en-US" sz="1400" b="1" dirty="0">
                <a:latin typeface="HG丸ｺﾞｼｯｸM-PRO" pitchFamily="50" charset="-128"/>
                <a:ea typeface="HG丸ｺﾞｼｯｸM-PRO" pitchFamily="50" charset="-128"/>
              </a:rPr>
              <a:t>～</a:t>
            </a:r>
            <a:r>
              <a:rPr lang="en-US" altLang="ja-JP" sz="1400" b="1" dirty="0">
                <a:latin typeface="HG丸ｺﾞｼｯｸM-PRO" pitchFamily="50" charset="-128"/>
                <a:ea typeface="HG丸ｺﾞｼｯｸM-PRO" pitchFamily="50" charset="-128"/>
              </a:rPr>
              <a:t>2</a:t>
            </a:r>
            <a:r>
              <a:rPr lang="ja-JP" altLang="en-US" sz="1400" b="1" dirty="0">
                <a:latin typeface="HG丸ｺﾞｼｯｸM-PRO" pitchFamily="50" charset="-128"/>
                <a:ea typeface="HG丸ｺﾞｼｯｸM-PRO" pitchFamily="50" charset="-128"/>
              </a:rPr>
              <a:t>時間でわかる</a:t>
            </a:r>
            <a:r>
              <a:rPr lang="en-US" altLang="ja-JP" sz="1400" b="1" dirty="0">
                <a:latin typeface="HG丸ｺﾞｼｯｸM-PRO" pitchFamily="50" charset="-128"/>
                <a:ea typeface="HG丸ｺﾞｼｯｸM-PRO" pitchFamily="50" charset="-128"/>
              </a:rPr>
              <a:t>NPO</a:t>
            </a:r>
            <a:r>
              <a:rPr lang="ja-JP" altLang="en-US" sz="1400" b="1" dirty="0">
                <a:latin typeface="HG丸ｺﾞｼｯｸM-PRO" pitchFamily="50" charset="-128"/>
                <a:ea typeface="HG丸ｺﾞｼｯｸM-PRO" pitchFamily="50" charset="-128"/>
              </a:rPr>
              <a:t>法人の作り方　定款作成から設立登記まで～</a:t>
            </a:r>
            <a:endParaRPr lang="en-US" altLang="ja-JP" sz="1400" b="1" dirty="0">
              <a:latin typeface="HG丸ｺﾞｼｯｸM-PRO" pitchFamily="50" charset="-128"/>
              <a:ea typeface="HG丸ｺﾞｼｯｸM-PRO" pitchFamily="50" charset="-128"/>
            </a:endParaRPr>
          </a:p>
          <a:p>
            <a:pPr marL="542925" indent="-542925">
              <a:lnSpc>
                <a:spcPts val="1600"/>
              </a:lnSpc>
            </a:pPr>
            <a:r>
              <a:rPr lang="en-US" altLang="ja-JP" sz="1100" b="1" dirty="0">
                <a:latin typeface="HG丸ｺﾞｼｯｸM-PRO" pitchFamily="50" charset="-128"/>
                <a:ea typeface="HG丸ｺﾞｼｯｸM-PRO" pitchFamily="50" charset="-128"/>
              </a:rPr>
              <a:t>【</a:t>
            </a:r>
            <a:r>
              <a:rPr lang="ja-JP" altLang="en-US" sz="1100" b="1" dirty="0">
                <a:latin typeface="HG丸ｺﾞｼｯｸM-PRO" pitchFamily="50" charset="-128"/>
                <a:ea typeface="HG丸ｺﾞｼｯｸM-PRO" pitchFamily="50" charset="-128"/>
              </a:rPr>
              <a:t>日　時</a:t>
            </a:r>
            <a:r>
              <a:rPr lang="en-US" altLang="ja-JP" sz="1100" b="1" dirty="0">
                <a:latin typeface="HG丸ｺﾞｼｯｸM-PRO" pitchFamily="50" charset="-128"/>
                <a:ea typeface="HG丸ｺﾞｼｯｸM-PRO" pitchFamily="50" charset="-128"/>
              </a:rPr>
              <a:t>】</a:t>
            </a:r>
            <a:r>
              <a:rPr lang="en-US" altLang="ja-JP" sz="1100" dirty="0">
                <a:latin typeface="HG丸ｺﾞｼｯｸM-PRO" pitchFamily="50" charset="-128"/>
                <a:ea typeface="HG丸ｺﾞｼｯｸM-PRO" pitchFamily="50" charset="-128"/>
              </a:rPr>
              <a:t>11</a:t>
            </a:r>
            <a:r>
              <a:rPr lang="ja-JP" altLang="en-US" sz="1100" dirty="0">
                <a:latin typeface="HG丸ｺﾞｼｯｸM-PRO" pitchFamily="50" charset="-128"/>
                <a:ea typeface="HG丸ｺﾞｼｯｸM-PRO" pitchFamily="50" charset="-128"/>
              </a:rPr>
              <a:t>月</a:t>
            </a:r>
            <a:r>
              <a:rPr lang="en-US" altLang="ja-JP" sz="1100" dirty="0">
                <a:latin typeface="HG丸ｺﾞｼｯｸM-PRO" pitchFamily="50" charset="-128"/>
                <a:ea typeface="HG丸ｺﾞｼｯｸM-PRO" pitchFamily="50" charset="-128"/>
              </a:rPr>
              <a:t>25</a:t>
            </a:r>
            <a:r>
              <a:rPr lang="ja-JP" altLang="en-US" sz="1100" dirty="0">
                <a:latin typeface="HG丸ｺﾞｼｯｸM-PRO" pitchFamily="50" charset="-128"/>
                <a:ea typeface="HG丸ｺﾞｼｯｸM-PRO" pitchFamily="50" charset="-128"/>
              </a:rPr>
              <a:t>日（木）</a:t>
            </a:r>
            <a:r>
              <a:rPr lang="en-US" altLang="ja-JP" sz="1100" dirty="0">
                <a:latin typeface="HG丸ｺﾞｼｯｸM-PRO" pitchFamily="50" charset="-128"/>
                <a:ea typeface="HG丸ｺﾞｼｯｸM-PRO" pitchFamily="50" charset="-128"/>
              </a:rPr>
              <a:t> 18:45</a:t>
            </a:r>
            <a:r>
              <a:rPr lang="ja-JP" altLang="en-US" sz="1100" dirty="0">
                <a:latin typeface="HG丸ｺﾞｼｯｸM-PRO" pitchFamily="50" charset="-128"/>
                <a:ea typeface="HG丸ｺﾞｼｯｸM-PRO" pitchFamily="50" charset="-128"/>
              </a:rPr>
              <a:t>～</a:t>
            </a:r>
            <a:r>
              <a:rPr lang="en-US" altLang="ja-JP" sz="1100" dirty="0">
                <a:latin typeface="HG丸ｺﾞｼｯｸM-PRO" pitchFamily="50" charset="-128"/>
                <a:ea typeface="HG丸ｺﾞｼｯｸM-PRO" pitchFamily="50" charset="-128"/>
              </a:rPr>
              <a:t>20:45</a:t>
            </a:r>
          </a:p>
          <a:p>
            <a:pPr marL="542925" indent="-542925">
              <a:lnSpc>
                <a:spcPts val="1500"/>
              </a:lnSpc>
            </a:pPr>
            <a:r>
              <a:rPr lang="en-US" altLang="ja-JP" sz="1100" b="1" dirty="0">
                <a:latin typeface="HG丸ｺﾞｼｯｸM-PRO" pitchFamily="50" charset="-128"/>
                <a:ea typeface="HG丸ｺﾞｼｯｸM-PRO" pitchFamily="50" charset="-128"/>
              </a:rPr>
              <a:t>【</a:t>
            </a:r>
            <a:r>
              <a:rPr lang="ja-JP" altLang="en-US" sz="1100" b="1" dirty="0">
                <a:latin typeface="HG丸ｺﾞｼｯｸM-PRO" pitchFamily="50" charset="-128"/>
                <a:ea typeface="HG丸ｺﾞｼｯｸM-PRO" pitchFamily="50" charset="-128"/>
              </a:rPr>
              <a:t>内　容</a:t>
            </a:r>
            <a:r>
              <a:rPr lang="en-US" altLang="ja-JP" sz="1100" b="1" dirty="0">
                <a:latin typeface="HG丸ｺﾞｼｯｸM-PRO" pitchFamily="50" charset="-128"/>
                <a:ea typeface="HG丸ｺﾞｼｯｸM-PRO" pitchFamily="50" charset="-128"/>
              </a:rPr>
              <a:t>】</a:t>
            </a:r>
            <a:r>
              <a:rPr lang="ja-JP" altLang="en-US" sz="1100" dirty="0">
                <a:latin typeface="HG丸ｺﾞｼｯｸM-PRO" pitchFamily="50" charset="-128"/>
                <a:ea typeface="HG丸ｺﾞｼｯｸM-PRO" pitchFamily="50" charset="-128"/>
              </a:rPr>
              <a:t>民間による社会貢献活動組織である</a:t>
            </a:r>
            <a:r>
              <a:rPr lang="en-US" altLang="ja-JP" sz="1100" dirty="0">
                <a:latin typeface="HG丸ｺﾞｼｯｸM-PRO" pitchFamily="50" charset="-128"/>
                <a:ea typeface="HG丸ｺﾞｼｯｸM-PRO" pitchFamily="50" charset="-128"/>
              </a:rPr>
              <a:t>NPO</a:t>
            </a:r>
            <a:r>
              <a:rPr lang="ja-JP" altLang="en-US" sz="1100" dirty="0">
                <a:latin typeface="HG丸ｺﾞｼｯｸM-PRO" pitchFamily="50" charset="-128"/>
                <a:ea typeface="HG丸ｺﾞｼｯｸM-PRO" pitchFamily="50" charset="-128"/>
              </a:rPr>
              <a:t>は任意な団体、法人格をもった団体などいくつかに</a:t>
            </a:r>
            <a:endParaRPr lang="en-US" altLang="ja-JP" sz="1100" dirty="0">
              <a:latin typeface="HG丸ｺﾞｼｯｸM-PRO" pitchFamily="50" charset="-128"/>
              <a:ea typeface="HG丸ｺﾞｼｯｸM-PRO" pitchFamily="50" charset="-128"/>
            </a:endParaRPr>
          </a:p>
          <a:p>
            <a:pPr marL="542925" indent="-542925">
              <a:lnSpc>
                <a:spcPts val="1500"/>
              </a:lnSpc>
            </a:pPr>
            <a:r>
              <a:rPr lang="ja-JP" altLang="en-US" sz="1100" dirty="0">
                <a:latin typeface="HG丸ｺﾞｼｯｸM-PRO" pitchFamily="50" charset="-128"/>
                <a:ea typeface="HG丸ｺﾞｼｯｸM-PRO" pitchFamily="50" charset="-128"/>
              </a:rPr>
              <a:t>　分類されます。組織である以上いずれも運営のルールづくりや法令遵守は不可欠ですが、なかでも</a:t>
            </a:r>
            <a:r>
              <a:rPr lang="en-US" altLang="ja-JP" sz="1100" dirty="0">
                <a:latin typeface="HG丸ｺﾞｼｯｸM-PRO" pitchFamily="50" charset="-128"/>
                <a:ea typeface="HG丸ｺﾞｼｯｸM-PRO" pitchFamily="50" charset="-128"/>
              </a:rPr>
              <a:t>NPO</a:t>
            </a:r>
          </a:p>
          <a:p>
            <a:pPr marL="542925" indent="-542925">
              <a:lnSpc>
                <a:spcPts val="1500"/>
              </a:lnSpc>
            </a:pPr>
            <a:r>
              <a:rPr lang="ja-JP" altLang="en-US" sz="1100" dirty="0">
                <a:latin typeface="HG丸ｺﾞｼｯｸM-PRO" pitchFamily="50" charset="-128"/>
                <a:ea typeface="HG丸ｺﾞｼｯｸM-PRO" pitchFamily="50" charset="-128"/>
              </a:rPr>
              <a:t>　法人は、</a:t>
            </a:r>
            <a:r>
              <a:rPr lang="en-US" altLang="ja-JP" sz="1100" dirty="0">
                <a:latin typeface="HG丸ｺﾞｼｯｸM-PRO" pitchFamily="50" charset="-128"/>
                <a:ea typeface="HG丸ｺﾞｼｯｸM-PRO" pitchFamily="50" charset="-128"/>
              </a:rPr>
              <a:t>NPO</a:t>
            </a:r>
            <a:r>
              <a:rPr lang="ja-JP" altLang="en-US" sz="1100" dirty="0">
                <a:latin typeface="HG丸ｺﾞｼｯｸM-PRO" pitchFamily="50" charset="-128"/>
                <a:ea typeface="HG丸ｺﾞｼｯｸM-PRO" pitchFamily="50" charset="-128"/>
              </a:rPr>
              <a:t>法への対応が必須となります。本講座では、ありがちな誤解や疎かにしがちな決まり事など</a:t>
            </a:r>
            <a:endParaRPr lang="en-US" altLang="ja-JP" sz="1100" dirty="0">
              <a:latin typeface="HG丸ｺﾞｼｯｸM-PRO" pitchFamily="50" charset="-128"/>
              <a:ea typeface="HG丸ｺﾞｼｯｸM-PRO" pitchFamily="50" charset="-128"/>
            </a:endParaRPr>
          </a:p>
          <a:p>
            <a:pPr marL="542925" indent="-542925">
              <a:lnSpc>
                <a:spcPts val="1500"/>
              </a:lnSpc>
            </a:pPr>
            <a:r>
              <a:rPr lang="ja-JP" altLang="en-US" sz="1100" dirty="0">
                <a:latin typeface="HG丸ｺﾞｼｯｸM-PRO" pitchFamily="50" charset="-128"/>
                <a:ea typeface="HG丸ｺﾞｼｯｸM-PRO" pitchFamily="50" charset="-128"/>
              </a:rPr>
              <a:t>　公益性が高い</a:t>
            </a:r>
            <a:r>
              <a:rPr lang="en-US" altLang="ja-JP" sz="1100" dirty="0">
                <a:latin typeface="HG丸ｺﾞｼｯｸM-PRO" pitchFamily="50" charset="-128"/>
                <a:ea typeface="HG丸ｺﾞｼｯｸM-PRO" pitchFamily="50" charset="-128"/>
              </a:rPr>
              <a:t>NPO</a:t>
            </a:r>
            <a:r>
              <a:rPr lang="ja-JP" altLang="en-US" sz="1100" dirty="0">
                <a:latin typeface="HG丸ｺﾞｼｯｸM-PRO" pitchFamily="50" charset="-128"/>
                <a:ea typeface="HG丸ｺﾞｼｯｸM-PRO" pitchFamily="50" charset="-128"/>
              </a:rPr>
              <a:t>法人ならではの注意点に焦点をあてながら、適切な法人設立や運営等について学びます。</a:t>
            </a:r>
            <a:endParaRPr lang="en-US" altLang="ja-JP" sz="1100" dirty="0">
              <a:latin typeface="HG丸ｺﾞｼｯｸM-PRO" pitchFamily="50" charset="-128"/>
              <a:ea typeface="HG丸ｺﾞｼｯｸM-PRO" pitchFamily="50" charset="-128"/>
            </a:endParaRPr>
          </a:p>
          <a:p>
            <a:pPr marL="542925" indent="-542925">
              <a:lnSpc>
                <a:spcPts val="1500"/>
              </a:lnSpc>
            </a:pPr>
            <a:r>
              <a:rPr lang="ja-JP" altLang="en-US" sz="1100" dirty="0">
                <a:latin typeface="HG丸ｺﾞｼｯｸM-PRO" pitchFamily="50" charset="-128"/>
                <a:ea typeface="HG丸ｺﾞｼｯｸM-PRO" pitchFamily="50" charset="-128"/>
              </a:rPr>
              <a:t>　◆</a:t>
            </a:r>
            <a:r>
              <a:rPr lang="en-US" altLang="ja-JP" sz="1100" dirty="0">
                <a:latin typeface="HG丸ｺﾞｼｯｸM-PRO" pitchFamily="50" charset="-128"/>
                <a:ea typeface="HG丸ｺﾞｼｯｸM-PRO" pitchFamily="50" charset="-128"/>
              </a:rPr>
              <a:t>NPO</a:t>
            </a:r>
            <a:r>
              <a:rPr lang="ja-JP" altLang="en-US" sz="1100" dirty="0">
                <a:latin typeface="HG丸ｺﾞｼｯｸM-PRO" pitchFamily="50" charset="-128"/>
                <a:ea typeface="HG丸ｺﾞｼｯｸM-PRO" pitchFamily="50" charset="-128"/>
              </a:rPr>
              <a:t>の活動と法人格　◆</a:t>
            </a:r>
            <a:r>
              <a:rPr lang="en-US" altLang="ja-JP" sz="1100" dirty="0">
                <a:latin typeface="HG丸ｺﾞｼｯｸM-PRO" pitchFamily="50" charset="-128"/>
                <a:ea typeface="HG丸ｺﾞｼｯｸM-PRO" pitchFamily="50" charset="-128"/>
              </a:rPr>
              <a:t>NPO</a:t>
            </a:r>
            <a:r>
              <a:rPr lang="ja-JP" altLang="en-US" sz="1100" dirty="0">
                <a:latin typeface="HG丸ｺﾞｼｯｸM-PRO" pitchFamily="50" charset="-128"/>
                <a:ea typeface="HG丸ｺﾞｼｯｸM-PRO" pitchFamily="50" charset="-128"/>
              </a:rPr>
              <a:t>法人設立のための具体的な手続き　◆</a:t>
            </a:r>
            <a:r>
              <a:rPr lang="en-US" altLang="ja-JP" sz="1100" dirty="0">
                <a:latin typeface="HG丸ｺﾞｼｯｸM-PRO" pitchFamily="50" charset="-128"/>
                <a:ea typeface="HG丸ｺﾞｼｯｸM-PRO" pitchFamily="50" charset="-128"/>
              </a:rPr>
              <a:t>NPO</a:t>
            </a:r>
            <a:r>
              <a:rPr lang="ja-JP" altLang="en-US" sz="1100" dirty="0">
                <a:latin typeface="HG丸ｺﾞｼｯｸM-PRO" pitchFamily="50" charset="-128"/>
                <a:ea typeface="HG丸ｺﾞｼｯｸM-PRO" pitchFamily="50" charset="-128"/>
              </a:rPr>
              <a:t>法人の運営　等</a:t>
            </a:r>
            <a:endParaRPr lang="en-US" altLang="ja-JP" sz="1100" dirty="0">
              <a:latin typeface="HG丸ｺﾞｼｯｸM-PRO" pitchFamily="50" charset="-128"/>
              <a:ea typeface="HG丸ｺﾞｼｯｸM-PRO" pitchFamily="50" charset="-128"/>
            </a:endParaRPr>
          </a:p>
          <a:p>
            <a:pPr marL="542925" indent="-542925">
              <a:lnSpc>
                <a:spcPts val="1500"/>
              </a:lnSpc>
            </a:pPr>
            <a:r>
              <a:rPr lang="ja-JP" altLang="en-US" sz="1100" dirty="0">
                <a:latin typeface="HG丸ｺﾞｼｯｸM-PRO" pitchFamily="50" charset="-128"/>
                <a:ea typeface="HG丸ｺﾞｼｯｸM-PRO" pitchFamily="50" charset="-128"/>
              </a:rPr>
              <a:t>　</a:t>
            </a:r>
            <a:r>
              <a:rPr lang="en-US" altLang="ja-JP" sz="900" dirty="0">
                <a:latin typeface="HG丸ｺﾞｼｯｸM-PRO" pitchFamily="50" charset="-128"/>
                <a:ea typeface="HG丸ｺﾞｼｯｸM-PRO" pitchFamily="50" charset="-128"/>
              </a:rPr>
              <a:t>※</a:t>
            </a:r>
            <a:r>
              <a:rPr lang="ja-JP" altLang="en-US" sz="900" dirty="0">
                <a:latin typeface="HG丸ｺﾞｼｯｸM-PRO" pitchFamily="50" charset="-128"/>
                <a:ea typeface="HG丸ｺﾞｼｯｸM-PRO" pitchFamily="50" charset="-128"/>
              </a:rPr>
              <a:t>内容は</a:t>
            </a:r>
            <a:r>
              <a:rPr lang="en-US" altLang="ja-JP" sz="900" dirty="0">
                <a:latin typeface="HG丸ｺﾞｼｯｸM-PRO" pitchFamily="50" charset="-128"/>
                <a:ea typeface="HG丸ｺﾞｼｯｸM-PRO" pitchFamily="50" charset="-128"/>
              </a:rPr>
              <a:t>5</a:t>
            </a:r>
            <a:r>
              <a:rPr lang="ja-JP" altLang="en-US" sz="900" dirty="0">
                <a:latin typeface="HG丸ｺﾞｼｯｸM-PRO" pitchFamily="50" charset="-128"/>
                <a:ea typeface="HG丸ｺﾞｼｯｸM-PRO" pitchFamily="50" charset="-128"/>
              </a:rPr>
              <a:t>月</a:t>
            </a:r>
            <a:r>
              <a:rPr lang="en-US" altLang="ja-JP" sz="900" dirty="0">
                <a:latin typeface="HG丸ｺﾞｼｯｸM-PRO" pitchFamily="50" charset="-128"/>
                <a:ea typeface="HG丸ｺﾞｼｯｸM-PRO" pitchFamily="50" charset="-128"/>
              </a:rPr>
              <a:t>18</a:t>
            </a:r>
            <a:r>
              <a:rPr lang="ja-JP" altLang="en-US" sz="900" dirty="0">
                <a:latin typeface="HG丸ｺﾞｼｯｸM-PRO" pitchFamily="50" charset="-128"/>
                <a:ea typeface="HG丸ｺﾞｼｯｸM-PRO" pitchFamily="50" charset="-128"/>
              </a:rPr>
              <a:t>日に開催したものと同様です。</a:t>
            </a:r>
            <a:endParaRPr lang="en-US" altLang="ja-JP" sz="900" dirty="0">
              <a:latin typeface="HG丸ｺﾞｼｯｸM-PRO" pitchFamily="50" charset="-128"/>
              <a:ea typeface="HG丸ｺﾞｼｯｸM-PRO" pitchFamily="50" charset="-128"/>
            </a:endParaRPr>
          </a:p>
          <a:p>
            <a:pPr marL="542925" indent="-542925">
              <a:lnSpc>
                <a:spcPts val="1600"/>
              </a:lnSpc>
            </a:pPr>
            <a:r>
              <a:rPr lang="en-US" altLang="ja-JP" sz="1100" b="1" dirty="0">
                <a:latin typeface="HG丸ｺﾞｼｯｸM-PRO" pitchFamily="50" charset="-128"/>
                <a:ea typeface="HG丸ｺﾞｼｯｸM-PRO" pitchFamily="50" charset="-128"/>
              </a:rPr>
              <a:t>【</a:t>
            </a:r>
            <a:r>
              <a:rPr lang="ja-JP" altLang="en-US" sz="1100" b="1" dirty="0">
                <a:latin typeface="HG丸ｺﾞｼｯｸM-PRO" pitchFamily="50" charset="-128"/>
                <a:ea typeface="HG丸ｺﾞｼｯｸM-PRO" pitchFamily="50" charset="-128"/>
              </a:rPr>
              <a:t>講　師</a:t>
            </a:r>
            <a:r>
              <a:rPr lang="en-US" altLang="ja-JP" sz="1100" b="1" dirty="0">
                <a:latin typeface="HG丸ｺﾞｼｯｸM-PRO" pitchFamily="50" charset="-128"/>
                <a:ea typeface="HG丸ｺﾞｼｯｸM-PRO" pitchFamily="50" charset="-128"/>
              </a:rPr>
              <a:t>】</a:t>
            </a:r>
            <a:r>
              <a:rPr lang="ja-JP" altLang="en-US" sz="1100" dirty="0">
                <a:latin typeface="HG丸ｺﾞｼｯｸM-PRO" pitchFamily="50" charset="-128"/>
                <a:ea typeface="HG丸ｺﾞｼｯｸM-PRO" pitchFamily="50" charset="-128"/>
              </a:rPr>
              <a:t>瀧口 徹</a:t>
            </a:r>
            <a:r>
              <a:rPr lang="ja-JP" altLang="en-US" sz="1100" b="1" dirty="0">
                <a:latin typeface="HG丸ｺﾞｼｯｸM-PRO" pitchFamily="50" charset="-128"/>
                <a:ea typeface="HG丸ｺﾞｼｯｸM-PRO" pitchFamily="50" charset="-128"/>
              </a:rPr>
              <a:t> </a:t>
            </a:r>
            <a:r>
              <a:rPr lang="ja-JP" altLang="en-US" sz="1100" dirty="0">
                <a:latin typeface="HG丸ｺﾞｼｯｸM-PRO" pitchFamily="50" charset="-128"/>
                <a:ea typeface="HG丸ｺﾞｼｯｸM-PRO" pitchFamily="50" charset="-128"/>
              </a:rPr>
              <a:t>氏（</a:t>
            </a:r>
            <a:r>
              <a:rPr lang="en-US" altLang="ja-JP" sz="1100" dirty="0">
                <a:latin typeface="HG丸ｺﾞｼｯｸM-PRO" pitchFamily="50" charset="-128"/>
                <a:ea typeface="HG丸ｺﾞｼｯｸM-PRO" pitchFamily="50" charset="-128"/>
              </a:rPr>
              <a:t>BLP-Network</a:t>
            </a:r>
            <a:r>
              <a:rPr lang="ja-JP" altLang="en-US" sz="1100" dirty="0">
                <a:latin typeface="HG丸ｺﾞｼｯｸM-PRO" pitchFamily="50" charset="-128"/>
                <a:ea typeface="HG丸ｺﾞｼｯｸM-PRO" pitchFamily="50" charset="-128"/>
              </a:rPr>
              <a:t> 副代表 弁護士）</a:t>
            </a:r>
            <a:endParaRPr lang="en-US" altLang="ja-JP" sz="1100" dirty="0">
              <a:latin typeface="HG丸ｺﾞｼｯｸM-PRO" pitchFamily="50" charset="-128"/>
              <a:ea typeface="HG丸ｺﾞｼｯｸM-PRO" pitchFamily="50" charset="-128"/>
            </a:endParaRPr>
          </a:p>
          <a:p>
            <a:pPr marL="542925" indent="-542925">
              <a:lnSpc>
                <a:spcPts val="1600"/>
              </a:lnSpc>
            </a:pPr>
            <a:r>
              <a:rPr lang="en-US" altLang="ja-JP" sz="1100" b="1" dirty="0">
                <a:latin typeface="HG丸ｺﾞｼｯｸM-PRO" pitchFamily="50" charset="-128"/>
                <a:ea typeface="HG丸ｺﾞｼｯｸM-PRO" pitchFamily="50" charset="-128"/>
              </a:rPr>
              <a:t>【</a:t>
            </a:r>
            <a:r>
              <a:rPr lang="ja-JP" altLang="en-US" sz="1100" b="1" dirty="0">
                <a:latin typeface="HG丸ｺﾞｼｯｸM-PRO" pitchFamily="50" charset="-128"/>
                <a:ea typeface="HG丸ｺﾞｼｯｸM-PRO" pitchFamily="50" charset="-128"/>
              </a:rPr>
              <a:t>参加方法</a:t>
            </a:r>
            <a:r>
              <a:rPr lang="en-US" altLang="ja-JP" sz="1100" b="1" dirty="0">
                <a:latin typeface="HG丸ｺﾞｼｯｸM-PRO" pitchFamily="50" charset="-128"/>
                <a:ea typeface="HG丸ｺﾞｼｯｸM-PRO" pitchFamily="50" charset="-128"/>
              </a:rPr>
              <a:t>】</a:t>
            </a:r>
            <a:r>
              <a:rPr lang="ja-JP" altLang="en-US" sz="1100" dirty="0">
                <a:latin typeface="HG丸ｺﾞｼｯｸM-PRO" pitchFamily="50" charset="-128"/>
                <a:ea typeface="HG丸ｺﾞｼｯｸM-PRO" pitchFamily="50" charset="-128"/>
              </a:rPr>
              <a:t>当センター </a:t>
            </a:r>
            <a:r>
              <a:rPr lang="en-US" altLang="ja-JP" sz="1100" dirty="0">
                <a:latin typeface="HG丸ｺﾞｼｯｸM-PRO" pitchFamily="50" charset="-128"/>
                <a:ea typeface="HG丸ｺﾞｼｯｸM-PRO" pitchFamily="50" charset="-128"/>
              </a:rPr>
              <a:t>501</a:t>
            </a:r>
            <a:r>
              <a:rPr lang="ja-JP" altLang="en-US" sz="1100" dirty="0">
                <a:latin typeface="HG丸ｺﾞｼｯｸM-PRO" pitchFamily="50" charset="-128"/>
                <a:ea typeface="HG丸ｺﾞｼｯｸM-PRO" pitchFamily="50" charset="-128"/>
              </a:rPr>
              <a:t>会議室及びオンライン　</a:t>
            </a:r>
            <a:r>
              <a:rPr lang="en-US" altLang="ja-JP" sz="1100" b="1" dirty="0">
                <a:latin typeface="HG丸ｺﾞｼｯｸM-PRO" pitchFamily="50" charset="-128"/>
                <a:ea typeface="HG丸ｺﾞｼｯｸM-PRO" pitchFamily="50" charset="-128"/>
              </a:rPr>
              <a:t> 【</a:t>
            </a:r>
            <a:r>
              <a:rPr lang="ja-JP" altLang="en-US" sz="1100" b="1" dirty="0">
                <a:latin typeface="HG丸ｺﾞｼｯｸM-PRO" pitchFamily="50" charset="-128"/>
                <a:ea typeface="HG丸ｺﾞｼｯｸM-PRO" pitchFamily="50" charset="-128"/>
              </a:rPr>
              <a:t>会場定員</a:t>
            </a:r>
            <a:r>
              <a:rPr lang="en-US" altLang="ja-JP" sz="1100" b="1" dirty="0">
                <a:latin typeface="HG丸ｺﾞｼｯｸM-PRO" pitchFamily="50" charset="-128"/>
                <a:ea typeface="HG丸ｺﾞｼｯｸM-PRO" pitchFamily="50" charset="-128"/>
              </a:rPr>
              <a:t>】</a:t>
            </a:r>
            <a:r>
              <a:rPr lang="en-US" altLang="ja-JP" sz="1100" dirty="0">
                <a:latin typeface="HG丸ｺﾞｼｯｸM-PRO" pitchFamily="50" charset="-128"/>
                <a:ea typeface="HG丸ｺﾞｼｯｸM-PRO" pitchFamily="50" charset="-128"/>
              </a:rPr>
              <a:t>20</a:t>
            </a:r>
            <a:r>
              <a:rPr lang="ja-JP" altLang="en-US" sz="1100" dirty="0">
                <a:latin typeface="HG丸ｺﾞｼｯｸM-PRO" pitchFamily="50" charset="-128"/>
                <a:ea typeface="HG丸ｺﾞｼｯｸM-PRO" pitchFamily="50" charset="-128"/>
              </a:rPr>
              <a:t>名 　</a:t>
            </a:r>
            <a:r>
              <a:rPr lang="en-US" altLang="ja-JP" sz="1100" b="1" dirty="0">
                <a:latin typeface="HG丸ｺﾞｼｯｸM-PRO" pitchFamily="50" charset="-128"/>
                <a:ea typeface="HG丸ｺﾞｼｯｸM-PRO" pitchFamily="50" charset="-128"/>
              </a:rPr>
              <a:t>【</a:t>
            </a:r>
            <a:r>
              <a:rPr lang="ja-JP" altLang="en-US" sz="1100" b="1" dirty="0">
                <a:latin typeface="HG丸ｺﾞｼｯｸM-PRO" pitchFamily="50" charset="-128"/>
                <a:ea typeface="HG丸ｺﾞｼｯｸM-PRO" pitchFamily="50" charset="-128"/>
              </a:rPr>
              <a:t>参加費</a:t>
            </a:r>
            <a:r>
              <a:rPr lang="en-US" altLang="ja-JP" sz="1100" b="1" dirty="0">
                <a:latin typeface="HG丸ｺﾞｼｯｸM-PRO" pitchFamily="50" charset="-128"/>
                <a:ea typeface="HG丸ｺﾞｼｯｸM-PRO" pitchFamily="50" charset="-128"/>
              </a:rPr>
              <a:t>】</a:t>
            </a:r>
            <a:r>
              <a:rPr lang="en-US" altLang="ja-JP" sz="1100" dirty="0">
                <a:latin typeface="HG丸ｺﾞｼｯｸM-PRO" pitchFamily="50" charset="-128"/>
                <a:ea typeface="HG丸ｺﾞｼｯｸM-PRO" pitchFamily="50" charset="-128"/>
              </a:rPr>
              <a:t>1,000</a:t>
            </a:r>
            <a:r>
              <a:rPr lang="ja-JP" altLang="en-US" sz="1100" dirty="0">
                <a:latin typeface="HG丸ｺﾞｼｯｸM-PRO" pitchFamily="50" charset="-128"/>
                <a:ea typeface="HG丸ｺﾞｼｯｸM-PRO" pitchFamily="50" charset="-128"/>
              </a:rPr>
              <a:t>円</a:t>
            </a:r>
            <a:endParaRPr lang="en-US" altLang="ja-JP" sz="1100" dirty="0">
              <a:latin typeface="HG丸ｺﾞｼｯｸM-PRO" pitchFamily="50" charset="-128"/>
              <a:ea typeface="HG丸ｺﾞｼｯｸM-PRO" pitchFamily="50" charset="-128"/>
            </a:endParaRPr>
          </a:p>
          <a:p>
            <a:pPr marL="542925" indent="-542925">
              <a:lnSpc>
                <a:spcPts val="1600"/>
              </a:lnSpc>
            </a:pPr>
            <a:r>
              <a:rPr lang="ja-JP" altLang="en-US" sz="1100" dirty="0">
                <a:latin typeface="HG丸ｺﾞｼｯｸM-PRO" pitchFamily="50" charset="-128"/>
                <a:ea typeface="HG丸ｺﾞｼｯｸM-PRO" pitchFamily="50" charset="-128"/>
              </a:rPr>
              <a:t>　</a:t>
            </a:r>
            <a:endParaRPr lang="en-US" altLang="ja-JP" sz="1100" dirty="0">
              <a:latin typeface="HG丸ｺﾞｼｯｸM-PRO" pitchFamily="50" charset="-128"/>
              <a:ea typeface="HG丸ｺﾞｼｯｸM-PRO" pitchFamily="50" charset="-128"/>
            </a:endParaRPr>
          </a:p>
        </p:txBody>
      </p:sp>
      <p:cxnSp>
        <p:nvCxnSpPr>
          <p:cNvPr id="38" name="直線コネクタ 37">
            <a:extLst>
              <a:ext uri="{FF2B5EF4-FFF2-40B4-BE49-F238E27FC236}">
                <a16:creationId xmlns:a16="http://schemas.microsoft.com/office/drawing/2014/main" id="{D310FCA4-B849-47B9-A34D-531A7F2974C5}"/>
              </a:ext>
            </a:extLst>
          </p:cNvPr>
          <p:cNvCxnSpPr>
            <a:cxnSpLocks/>
          </p:cNvCxnSpPr>
          <p:nvPr/>
        </p:nvCxnSpPr>
        <p:spPr>
          <a:xfrm>
            <a:off x="288355" y="3518019"/>
            <a:ext cx="7031656" cy="0"/>
          </a:xfrm>
          <a:prstGeom prst="line">
            <a:avLst/>
          </a:prstGeom>
          <a:ln>
            <a:solidFill>
              <a:srgbClr val="565C36"/>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8194C98C-E888-41EC-BCF3-BA3B2A8731F8}"/>
              </a:ext>
            </a:extLst>
          </p:cNvPr>
          <p:cNvSpPr txBox="1"/>
          <p:nvPr/>
        </p:nvSpPr>
        <p:spPr>
          <a:xfrm>
            <a:off x="122258" y="5850380"/>
            <a:ext cx="7138863" cy="769441"/>
          </a:xfrm>
          <a:prstGeom prst="rect">
            <a:avLst/>
          </a:prstGeom>
          <a:noFill/>
        </p:spPr>
        <p:txBody>
          <a:bodyPr wrap="square" rtlCol="0">
            <a:spAutoFit/>
          </a:bodyPr>
          <a:lstStyle/>
          <a:p>
            <a:pPr marL="177800" indent="-85725"/>
            <a:r>
              <a:rPr lang="ja-JP" altLang="en-US" sz="1100" dirty="0">
                <a:latin typeface="HG丸ｺﾞｼｯｸM-PRO" pitchFamily="50" charset="-128"/>
                <a:ea typeface="HG丸ｺﾞｼｯｸM-PRO" pitchFamily="50" charset="-128"/>
              </a:rPr>
              <a:t>★オンライン受講は</a:t>
            </a:r>
            <a:r>
              <a:rPr lang="en-US" altLang="ja-JP" sz="1100" dirty="0" err="1">
                <a:latin typeface="HG丸ｺﾞｼｯｸM-PRO" pitchFamily="50" charset="-128"/>
                <a:ea typeface="HG丸ｺﾞｼｯｸM-PRO" pitchFamily="50" charset="-128"/>
              </a:rPr>
              <a:t>Peatix</a:t>
            </a:r>
            <a:r>
              <a:rPr lang="ja-JP" altLang="en-US" sz="1100" dirty="0">
                <a:latin typeface="HG丸ｺﾞｼｯｸM-PRO" pitchFamily="50" charset="-128"/>
                <a:ea typeface="HG丸ｺﾞｼｯｸM-PRO" pitchFamily="50" charset="-128"/>
              </a:rPr>
              <a:t>よりお申込みください。</a:t>
            </a:r>
            <a:r>
              <a:rPr lang="en-US" altLang="ja-JP" sz="1100" dirty="0">
                <a:latin typeface="HG丸ｺﾞｼｯｸM-PRO" pitchFamily="50" charset="-128"/>
                <a:ea typeface="HG丸ｺﾞｼｯｸM-PRO" pitchFamily="50" charset="-128"/>
              </a:rPr>
              <a:t>【URL</a:t>
            </a:r>
            <a:r>
              <a:rPr lang="ja-JP" altLang="en-US" sz="1100" dirty="0">
                <a:latin typeface="HG丸ｺﾞｼｯｸM-PRO" pitchFamily="50" charset="-128"/>
                <a:ea typeface="HG丸ｺﾞｼｯｸM-PRO" pitchFamily="50" charset="-128"/>
              </a:rPr>
              <a:t>：</a:t>
            </a:r>
            <a:r>
              <a:rPr lang="en-US" altLang="ja-JP" sz="1100" dirty="0">
                <a:latin typeface="HG丸ｺﾞｼｯｸM-PRO" pitchFamily="50" charset="-128"/>
                <a:ea typeface="HG丸ｺﾞｼｯｸM-PRO" pitchFamily="50" charset="-128"/>
              </a:rPr>
              <a:t>https://kouza202000.peatix.com】</a:t>
            </a:r>
          </a:p>
          <a:p>
            <a:pPr marL="177800" indent="-85725"/>
            <a:r>
              <a:rPr lang="ja-JP" altLang="en-US" sz="1100" dirty="0">
                <a:latin typeface="HG丸ｺﾞｼｯｸM-PRO" pitchFamily="50" charset="-128"/>
                <a:ea typeface="HG丸ｺﾞｼｯｸM-PRO" pitchFamily="50" charset="-128"/>
              </a:rPr>
              <a:t>★講座についてのお問い合わせは、下記へご連絡ください。</a:t>
            </a:r>
            <a:endParaRPr lang="en-US" altLang="ja-JP" sz="1100" dirty="0">
              <a:latin typeface="HG丸ｺﾞｼｯｸM-PRO" pitchFamily="50" charset="-128"/>
              <a:ea typeface="HG丸ｺﾞｼｯｸM-PRO" pitchFamily="50" charset="-128"/>
            </a:endParaRPr>
          </a:p>
          <a:p>
            <a:pPr marL="177800" indent="-85725"/>
            <a:r>
              <a:rPr lang="ja-JP" altLang="en-US" sz="1100" dirty="0">
                <a:latin typeface="HG丸ｺﾞｼｯｸM-PRO" pitchFamily="50" charset="-128"/>
                <a:ea typeface="HG丸ｺﾞｼｯｸM-PRO" pitchFamily="50" charset="-128"/>
              </a:rPr>
              <a:t>★新型コロナウイルス感染拡大防止のため、講座・イベントを延期又は中止する場合がございます。</a:t>
            </a:r>
            <a:endParaRPr lang="en-US" altLang="ja-JP" sz="1100" dirty="0">
              <a:latin typeface="HG丸ｺﾞｼｯｸM-PRO" panose="020F0600000000000000" pitchFamily="50" charset="-128"/>
              <a:ea typeface="HG丸ｺﾞｼｯｸM-PRO" panose="020F0600000000000000" pitchFamily="50" charset="-128"/>
            </a:endParaRPr>
          </a:p>
          <a:p>
            <a:pPr marL="177800" indent="-85725"/>
            <a:r>
              <a:rPr lang="ja-JP" altLang="en-US" sz="1100" dirty="0">
                <a:latin typeface="HG丸ｺﾞｼｯｸM-PRO" pitchFamily="50" charset="-128"/>
                <a:ea typeface="HG丸ｺﾞｼｯｸM-PRO" pitchFamily="50" charset="-128"/>
              </a:rPr>
              <a:t>　最新情報等につきましては、当センターＨＰをご参照ください。</a:t>
            </a:r>
            <a:r>
              <a:rPr lang="en-US" altLang="ja-JP" sz="1100" dirty="0">
                <a:latin typeface="HG丸ｺﾞｼｯｸM-PRO" pitchFamily="50" charset="-128"/>
                <a:ea typeface="HG丸ｺﾞｼｯｸM-PRO" pitchFamily="50" charset="-128"/>
              </a:rPr>
              <a:t>【URL</a:t>
            </a:r>
            <a:r>
              <a:rPr lang="ja-JP" altLang="en-US" sz="1100" dirty="0">
                <a:latin typeface="HG丸ｺﾞｼｯｸM-PRO" pitchFamily="50" charset="-128"/>
                <a:ea typeface="HG丸ｺﾞｼｯｸM-PRO" pitchFamily="50" charset="-128"/>
              </a:rPr>
              <a:t>：</a:t>
            </a:r>
            <a:r>
              <a:rPr lang="en-US" altLang="ja-JP" sz="1100" dirty="0">
                <a:latin typeface="HG丸ｺﾞｼｯｸM-PRO" panose="020F0600000000000000" pitchFamily="50" charset="-128"/>
                <a:ea typeface="HG丸ｺﾞｼｯｸM-PRO" panose="020F0600000000000000" pitchFamily="50" charset="-128"/>
              </a:rPr>
              <a:t>https://snponet.net/】</a:t>
            </a:r>
          </a:p>
        </p:txBody>
      </p:sp>
      <p:pic>
        <p:nvPicPr>
          <p:cNvPr id="40" name="図 39">
            <a:extLst>
              <a:ext uri="{FF2B5EF4-FFF2-40B4-BE49-F238E27FC236}">
                <a16:creationId xmlns:a16="http://schemas.microsoft.com/office/drawing/2014/main" id="{A1EDFA33-8291-4EFA-BAC8-7211A60B9A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537" y="1288823"/>
            <a:ext cx="760466" cy="229552"/>
          </a:xfrm>
          <a:prstGeom prst="rect">
            <a:avLst/>
          </a:prstGeom>
        </p:spPr>
      </p:pic>
      <p:pic>
        <p:nvPicPr>
          <p:cNvPr id="41" name="Picture 46" descr="講座">
            <a:extLst>
              <a:ext uri="{FF2B5EF4-FFF2-40B4-BE49-F238E27FC236}">
                <a16:creationId xmlns:a16="http://schemas.microsoft.com/office/drawing/2014/main" id="{462BF3C5-9915-4609-ABAF-15C4C36A0A6C}"/>
              </a:ext>
            </a:extLst>
          </p:cNvPr>
          <p:cNvPicPr>
            <a:picLocks noChangeAspect="1" noChangeArrowheads="1"/>
          </p:cNvPicPr>
          <p:nvPr/>
        </p:nvPicPr>
        <p:blipFill>
          <a:blip r:embed="rId7"/>
          <a:srcRect/>
          <a:stretch>
            <a:fillRect/>
          </a:stretch>
        </p:blipFill>
        <p:spPr bwMode="auto">
          <a:xfrm>
            <a:off x="447933" y="3626627"/>
            <a:ext cx="638175" cy="207963"/>
          </a:xfrm>
          <a:prstGeom prst="rect">
            <a:avLst/>
          </a:prstGeom>
          <a:noFill/>
          <a:ln w="9525">
            <a:noFill/>
            <a:miter lim="800000"/>
            <a:headEnd/>
            <a:tailEnd/>
          </a:ln>
        </p:spPr>
      </p:pic>
    </p:spTree>
    <p:extLst>
      <p:ext uri="{BB962C8B-B14F-4D97-AF65-F5344CB8AC3E}">
        <p14:creationId xmlns:p14="http://schemas.microsoft.com/office/powerpoint/2010/main" val="142765223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3108</Words>
  <Application>Microsoft Office PowerPoint</Application>
  <PresentationFormat>ユーザー設定</PresentationFormat>
  <Paragraphs>183</Paragraphs>
  <Slides>4</Slides>
  <Notes>0</Notes>
  <HiddenSlides>0</HiddenSlides>
  <MMClips>0</MMClips>
  <ScaleCrop>false</ScaleCrop>
  <HeadingPairs>
    <vt:vector size="6" baseType="variant">
      <vt:variant>
        <vt:lpstr>使用されているフォント</vt:lpstr>
      </vt:variant>
      <vt:variant>
        <vt:i4>18</vt:i4>
      </vt:variant>
      <vt:variant>
        <vt:lpstr>テーマ</vt:lpstr>
      </vt:variant>
      <vt:variant>
        <vt:i4>1</vt:i4>
      </vt:variant>
      <vt:variant>
        <vt:lpstr>スライド タイトル</vt:lpstr>
      </vt:variant>
      <vt:variant>
        <vt:i4>4</vt:i4>
      </vt:variant>
    </vt:vector>
  </HeadingPairs>
  <TitlesOfParts>
    <vt:vector size="23" baseType="lpstr">
      <vt:lpstr>07やさしさゴシックボールド</vt:lpstr>
      <vt:lpstr>HGPｺﾞｼｯｸM</vt:lpstr>
      <vt:lpstr>HGP創英角ｺﾞｼｯｸUB</vt:lpstr>
      <vt:lpstr>HGSｺﾞｼｯｸE</vt:lpstr>
      <vt:lpstr>HGSｺﾞｼｯｸM</vt:lpstr>
      <vt:lpstr>HGS創英角ｺﾞｼｯｸUB</vt:lpstr>
      <vt:lpstr>HG丸ｺﾞｼｯｸM-PRO</vt:lpstr>
      <vt:lpstr>ＭＳ Ｐゴシック</vt:lpstr>
      <vt:lpstr>ＭＳ 明朝</vt:lpstr>
      <vt:lpstr>メイリオ</vt:lpstr>
      <vt:lpstr>小塚ゴシック Pr6N L</vt:lpstr>
      <vt:lpstr>小塚ゴシック Pro H</vt:lpstr>
      <vt:lpstr>小塚ゴシック Pro L</vt:lpstr>
      <vt:lpstr>游明朝</vt:lpstr>
      <vt:lpstr>Aharoni</vt:lpstr>
      <vt:lpstr>Arial</vt:lpstr>
      <vt:lpstr>Calibri</vt:lpstr>
      <vt:lpstr>Stencil Std</vt:lpstr>
      <vt:lpstr>Office ​​テーマ</vt:lpstr>
      <vt:lpstr>新宿NPO協働推進センター　広報誌</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新宿NPO協働推進センター　広報誌</dc:title>
  <dc:creator>s_center</dc:creator>
  <cp:lastModifiedBy>s_center</cp:lastModifiedBy>
  <cp:revision>12</cp:revision>
  <dcterms:created xsi:type="dcterms:W3CDTF">2014-05-07T04:49:13Z</dcterms:created>
  <dcterms:modified xsi:type="dcterms:W3CDTF">2021-10-08T06:52:44Z</dcterms:modified>
</cp:coreProperties>
</file>